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20104100" cy="11309350"/>
  <p:notesSz cx="20104100" cy="113093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gCU1ej9u2qq6SXXZh3snUgOWHVC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p:cViewPr varScale="1">
        <p:scale>
          <a:sx n="48" d="100"/>
          <a:sy n="48" d="100"/>
        </p:scale>
        <p:origin x="821" y="4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351350" y="848200"/>
            <a:ext cx="13403400" cy="4241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2010400" y="5371925"/>
            <a:ext cx="16083275" cy="50892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2e65e758c49_1_3:notes"/>
          <p:cNvSpPr txBox="1">
            <a:spLocks noGrp="1"/>
          </p:cNvSpPr>
          <p:nvPr>
            <p:ph type="body" idx="1"/>
          </p:nvPr>
        </p:nvSpPr>
        <p:spPr>
          <a:xfrm>
            <a:off x="2010400" y="5371925"/>
            <a:ext cx="16083300"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 name="Google Shape;43;g2e65e758c49_1_3: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2e64e5ab97d_1_10:notes"/>
          <p:cNvSpPr txBox="1">
            <a:spLocks noGrp="1"/>
          </p:cNvSpPr>
          <p:nvPr>
            <p:ph type="body" idx="1"/>
          </p:nvPr>
        </p:nvSpPr>
        <p:spPr>
          <a:xfrm>
            <a:off x="2010400" y="5371925"/>
            <a:ext cx="16083300"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3" name="Google Shape;273;g2e64e5ab97d_1_10: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9: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9: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10:notes"/>
          <p:cNvSpPr txBox="1">
            <a:spLocks noGrp="1"/>
          </p:cNvSpPr>
          <p:nvPr>
            <p:ph type="body" idx="1"/>
          </p:nvPr>
        </p:nvSpPr>
        <p:spPr>
          <a:xfrm>
            <a:off x="2010400" y="5371925"/>
            <a:ext cx="16083300"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0" name="Google Shape;320;p10: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11: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47" name="Google Shape;347;p11: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12: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69" name="Google Shape;369;p12: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Google Shape;397;p13: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8" name="Google Shape;398;p13: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14: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7" name="Google Shape;427;p14: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p15: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1" name="Google Shape;461;p15: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Google Shape;507;p16: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08" name="Google Shape;508;p16: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2: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9" name="Google Shape;59;p2: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3: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3: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4: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e68c0a62c9_1_23:notes"/>
          <p:cNvSpPr txBox="1">
            <a:spLocks noGrp="1"/>
          </p:cNvSpPr>
          <p:nvPr>
            <p:ph type="body" idx="1"/>
          </p:nvPr>
        </p:nvSpPr>
        <p:spPr>
          <a:xfrm>
            <a:off x="2010400" y="5371925"/>
            <a:ext cx="16083300"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g2e68c0a62c9_1_23: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5: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5: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6: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6: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7: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4" name="Google Shape;204;p7: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8:notes"/>
          <p:cNvSpPr txBox="1">
            <a:spLocks noGrp="1"/>
          </p:cNvSpPr>
          <p:nvPr>
            <p:ph type="body" idx="1"/>
          </p:nvPr>
        </p:nvSpPr>
        <p:spPr>
          <a:xfrm>
            <a:off x="2010400" y="5371925"/>
            <a:ext cx="16083275" cy="5089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8:notes"/>
          <p:cNvSpPr>
            <a:spLocks noGrp="1" noRot="1" noChangeAspect="1"/>
          </p:cNvSpPr>
          <p:nvPr>
            <p:ph type="sldImg" idx="2"/>
          </p:nvPr>
        </p:nvSpPr>
        <p:spPr>
          <a:xfrm>
            <a:off x="6283325" y="847725"/>
            <a:ext cx="7539038" cy="42418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Only" type="obj">
  <p:cSld name="OBJECT">
    <p:bg>
      <p:bgPr>
        <a:solidFill>
          <a:schemeClr val="lt1"/>
        </a:solidFill>
        <a:effectLst/>
      </p:bgPr>
    </p:bg>
    <p:spTree>
      <p:nvGrpSpPr>
        <p:cNvPr id="1" name="Shape 12"/>
        <p:cNvGrpSpPr/>
        <p:nvPr/>
      </p:nvGrpSpPr>
      <p:grpSpPr>
        <a:xfrm>
          <a:off x="0" y="0"/>
          <a:ext cx="0" cy="0"/>
          <a:chOff x="0" y="0"/>
          <a:chExt cx="0" cy="0"/>
        </a:xfrm>
      </p:grpSpPr>
      <p:sp>
        <p:nvSpPr>
          <p:cNvPr id="13" name="Google Shape;13;p18"/>
          <p:cNvSpPr/>
          <p:nvPr/>
        </p:nvSpPr>
        <p:spPr>
          <a:xfrm>
            <a:off x="8640821" y="3528560"/>
            <a:ext cx="2822575" cy="4251960"/>
          </a:xfrm>
          <a:custGeom>
            <a:avLst/>
            <a:gdLst/>
            <a:ahLst/>
            <a:cxnLst/>
            <a:rect l="l" t="t" r="r" b="b"/>
            <a:pathLst>
              <a:path w="2822575" h="4251959" extrusionOk="0">
                <a:moveTo>
                  <a:pt x="2636390" y="0"/>
                </a:moveTo>
                <a:lnTo>
                  <a:pt x="0" y="1983520"/>
                </a:lnTo>
                <a:lnTo>
                  <a:pt x="1153148" y="2514268"/>
                </a:lnTo>
                <a:lnTo>
                  <a:pt x="185994" y="4251430"/>
                </a:lnTo>
                <a:lnTo>
                  <a:pt x="2822448" y="2267889"/>
                </a:lnTo>
                <a:lnTo>
                  <a:pt x="1669268" y="1737140"/>
                </a:lnTo>
                <a:lnTo>
                  <a:pt x="2636390"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4" name="Google Shape;14;p18"/>
          <p:cNvSpPr txBox="1">
            <a:spLocks noGrp="1"/>
          </p:cNvSpPr>
          <p:nvPr>
            <p:ph type="title"/>
          </p:nvPr>
        </p:nvSpPr>
        <p:spPr>
          <a:xfrm>
            <a:off x="1400807" y="2326516"/>
            <a:ext cx="10468610" cy="82994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5250" b="1" i="0">
                <a:solidFill>
                  <a:srgbClr val="001E5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18"/>
          <p:cNvSpPr txBox="1">
            <a:spLocks noGrp="1"/>
          </p:cNvSpPr>
          <p:nvPr>
            <p:ph type="ftr" idx="11"/>
          </p:nvPr>
        </p:nvSpPr>
        <p:spPr>
          <a:xfrm>
            <a:off x="6835394" y="10517696"/>
            <a:ext cx="6433312" cy="565467"/>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18"/>
          <p:cNvSpPr txBox="1">
            <a:spLocks noGrp="1"/>
          </p:cNvSpPr>
          <p:nvPr>
            <p:ph type="dt" idx="10"/>
          </p:nvPr>
        </p:nvSpPr>
        <p:spPr>
          <a:xfrm>
            <a:off x="1005205" y="10517696"/>
            <a:ext cx="4623943" cy="565467"/>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8"/>
          <p:cNvSpPr txBox="1">
            <a:spLocks noGrp="1"/>
          </p:cNvSpPr>
          <p:nvPr>
            <p:ph type="sldNum" idx="12"/>
          </p:nvPr>
        </p:nvSpPr>
        <p:spPr>
          <a:xfrm>
            <a:off x="14474953" y="10517696"/>
            <a:ext cx="4623943" cy="565467"/>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8"/>
        <p:cNvGrpSpPr/>
        <p:nvPr/>
      </p:nvGrpSpPr>
      <p:grpSpPr>
        <a:xfrm>
          <a:off x="0" y="0"/>
          <a:ext cx="0" cy="0"/>
          <a:chOff x="0" y="0"/>
          <a:chExt cx="0" cy="0"/>
        </a:xfrm>
      </p:grpSpPr>
      <p:sp>
        <p:nvSpPr>
          <p:cNvPr id="19" name="Google Shape;19;p19"/>
          <p:cNvSpPr txBox="1">
            <a:spLocks noGrp="1"/>
          </p:cNvSpPr>
          <p:nvPr>
            <p:ph type="title"/>
          </p:nvPr>
        </p:nvSpPr>
        <p:spPr>
          <a:xfrm>
            <a:off x="1400807" y="2326516"/>
            <a:ext cx="10468610" cy="82994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5250" b="1" i="0">
                <a:solidFill>
                  <a:srgbClr val="001E5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19"/>
          <p:cNvSpPr txBox="1">
            <a:spLocks noGrp="1"/>
          </p:cNvSpPr>
          <p:nvPr>
            <p:ph type="body" idx="1"/>
          </p:nvPr>
        </p:nvSpPr>
        <p:spPr>
          <a:xfrm>
            <a:off x="1436751" y="3340519"/>
            <a:ext cx="13513435" cy="557530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sz="2200" b="1" i="0">
                <a:solidFill>
                  <a:srgbClr val="001E52"/>
                </a:solidFill>
                <a:latin typeface="Arial"/>
                <a:ea typeface="Arial"/>
                <a:cs typeface="Arial"/>
                <a:sym typeface="Aria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 name="Google Shape;21;p19"/>
          <p:cNvSpPr txBox="1">
            <a:spLocks noGrp="1"/>
          </p:cNvSpPr>
          <p:nvPr>
            <p:ph type="ftr" idx="11"/>
          </p:nvPr>
        </p:nvSpPr>
        <p:spPr>
          <a:xfrm>
            <a:off x="6835394" y="10517696"/>
            <a:ext cx="6433312" cy="565467"/>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19"/>
          <p:cNvSpPr txBox="1">
            <a:spLocks noGrp="1"/>
          </p:cNvSpPr>
          <p:nvPr>
            <p:ph type="dt" idx="10"/>
          </p:nvPr>
        </p:nvSpPr>
        <p:spPr>
          <a:xfrm>
            <a:off x="1005205" y="10517696"/>
            <a:ext cx="4623943" cy="565467"/>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9"/>
          <p:cNvSpPr txBox="1">
            <a:spLocks noGrp="1"/>
          </p:cNvSpPr>
          <p:nvPr>
            <p:ph type="sldNum" idx="12"/>
          </p:nvPr>
        </p:nvSpPr>
        <p:spPr>
          <a:xfrm>
            <a:off x="14474953" y="10517696"/>
            <a:ext cx="4623943" cy="565467"/>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lt1"/>
        </a:solidFill>
        <a:effectLst/>
      </p:bgPr>
    </p:bg>
    <p:spTree>
      <p:nvGrpSpPr>
        <p:cNvPr id="1" name="Shape 24"/>
        <p:cNvGrpSpPr/>
        <p:nvPr/>
      </p:nvGrpSpPr>
      <p:grpSpPr>
        <a:xfrm>
          <a:off x="0" y="0"/>
          <a:ext cx="0" cy="0"/>
          <a:chOff x="0" y="0"/>
          <a:chExt cx="0" cy="0"/>
        </a:xfrm>
      </p:grpSpPr>
      <p:sp>
        <p:nvSpPr>
          <p:cNvPr id="25" name="Google Shape;25;p20"/>
          <p:cNvSpPr txBox="1">
            <a:spLocks noGrp="1"/>
          </p:cNvSpPr>
          <p:nvPr>
            <p:ph type="ftr" idx="11"/>
          </p:nvPr>
        </p:nvSpPr>
        <p:spPr>
          <a:xfrm>
            <a:off x="6835394" y="10517696"/>
            <a:ext cx="6433312" cy="565467"/>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0"/>
          <p:cNvSpPr txBox="1">
            <a:spLocks noGrp="1"/>
          </p:cNvSpPr>
          <p:nvPr>
            <p:ph type="dt" idx="10"/>
          </p:nvPr>
        </p:nvSpPr>
        <p:spPr>
          <a:xfrm>
            <a:off x="1005205" y="10517696"/>
            <a:ext cx="4623943" cy="565467"/>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0"/>
          <p:cNvSpPr txBox="1">
            <a:spLocks noGrp="1"/>
          </p:cNvSpPr>
          <p:nvPr>
            <p:ph type="sldNum" idx="12"/>
          </p:nvPr>
        </p:nvSpPr>
        <p:spPr>
          <a:xfrm>
            <a:off x="14474953" y="10517696"/>
            <a:ext cx="4623943" cy="565467"/>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8"/>
        <p:cNvGrpSpPr/>
        <p:nvPr/>
      </p:nvGrpSpPr>
      <p:grpSpPr>
        <a:xfrm>
          <a:off x="0" y="0"/>
          <a:ext cx="0" cy="0"/>
          <a:chOff x="0" y="0"/>
          <a:chExt cx="0" cy="0"/>
        </a:xfrm>
      </p:grpSpPr>
      <p:sp>
        <p:nvSpPr>
          <p:cNvPr id="29" name="Google Shape;29;p21"/>
          <p:cNvSpPr txBox="1">
            <a:spLocks noGrp="1"/>
          </p:cNvSpPr>
          <p:nvPr>
            <p:ph type="ctrTitle"/>
          </p:nvPr>
        </p:nvSpPr>
        <p:spPr>
          <a:xfrm>
            <a:off x="1507807" y="3505898"/>
            <a:ext cx="17088486" cy="2374963"/>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5250" b="1" i="0">
                <a:solidFill>
                  <a:srgbClr val="001E5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21"/>
          <p:cNvSpPr txBox="1">
            <a:spLocks noGrp="1"/>
          </p:cNvSpPr>
          <p:nvPr>
            <p:ph type="subTitle" idx="1"/>
          </p:nvPr>
        </p:nvSpPr>
        <p:spPr>
          <a:xfrm>
            <a:off x="3015615" y="6333236"/>
            <a:ext cx="14072870" cy="2827337"/>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2200" b="1" i="0">
                <a:solidFill>
                  <a:srgbClr val="001E52"/>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1"/>
          <p:cNvSpPr txBox="1">
            <a:spLocks noGrp="1"/>
          </p:cNvSpPr>
          <p:nvPr>
            <p:ph type="ftr" idx="11"/>
          </p:nvPr>
        </p:nvSpPr>
        <p:spPr>
          <a:xfrm>
            <a:off x="6835394" y="10517696"/>
            <a:ext cx="6433312" cy="565467"/>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21"/>
          <p:cNvSpPr txBox="1">
            <a:spLocks noGrp="1"/>
          </p:cNvSpPr>
          <p:nvPr>
            <p:ph type="dt" idx="10"/>
          </p:nvPr>
        </p:nvSpPr>
        <p:spPr>
          <a:xfrm>
            <a:off x="1005205" y="10517696"/>
            <a:ext cx="4623943" cy="565467"/>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1"/>
          <p:cNvSpPr txBox="1">
            <a:spLocks noGrp="1"/>
          </p:cNvSpPr>
          <p:nvPr>
            <p:ph type="sldNum" idx="12"/>
          </p:nvPr>
        </p:nvSpPr>
        <p:spPr>
          <a:xfrm>
            <a:off x="14474953" y="10517696"/>
            <a:ext cx="4623943" cy="565467"/>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4"/>
        <p:cNvGrpSpPr/>
        <p:nvPr/>
      </p:nvGrpSpPr>
      <p:grpSpPr>
        <a:xfrm>
          <a:off x="0" y="0"/>
          <a:ext cx="0" cy="0"/>
          <a:chOff x="0" y="0"/>
          <a:chExt cx="0" cy="0"/>
        </a:xfrm>
      </p:grpSpPr>
      <p:sp>
        <p:nvSpPr>
          <p:cNvPr id="35" name="Google Shape;35;p22"/>
          <p:cNvSpPr txBox="1">
            <a:spLocks noGrp="1"/>
          </p:cNvSpPr>
          <p:nvPr>
            <p:ph type="title"/>
          </p:nvPr>
        </p:nvSpPr>
        <p:spPr>
          <a:xfrm>
            <a:off x="1400807" y="2326516"/>
            <a:ext cx="10468610" cy="82994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5250" b="1" i="0">
                <a:solidFill>
                  <a:srgbClr val="001E5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2"/>
          <p:cNvSpPr txBox="1">
            <a:spLocks noGrp="1"/>
          </p:cNvSpPr>
          <p:nvPr>
            <p:ph type="body" idx="1"/>
          </p:nvPr>
        </p:nvSpPr>
        <p:spPr>
          <a:xfrm>
            <a:off x="1005205" y="2601150"/>
            <a:ext cx="8745284" cy="7464171"/>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7" name="Google Shape;37;p22"/>
          <p:cNvSpPr txBox="1">
            <a:spLocks noGrp="1"/>
          </p:cNvSpPr>
          <p:nvPr>
            <p:ph type="body" idx="2"/>
          </p:nvPr>
        </p:nvSpPr>
        <p:spPr>
          <a:xfrm>
            <a:off x="10353611" y="2601150"/>
            <a:ext cx="8745284" cy="7464171"/>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8" name="Google Shape;38;p22"/>
          <p:cNvSpPr txBox="1">
            <a:spLocks noGrp="1"/>
          </p:cNvSpPr>
          <p:nvPr>
            <p:ph type="ftr" idx="11"/>
          </p:nvPr>
        </p:nvSpPr>
        <p:spPr>
          <a:xfrm>
            <a:off x="6835394" y="10517696"/>
            <a:ext cx="6433312" cy="565467"/>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22"/>
          <p:cNvSpPr txBox="1">
            <a:spLocks noGrp="1"/>
          </p:cNvSpPr>
          <p:nvPr>
            <p:ph type="dt" idx="10"/>
          </p:nvPr>
        </p:nvSpPr>
        <p:spPr>
          <a:xfrm>
            <a:off x="1005205" y="10517696"/>
            <a:ext cx="4623943" cy="565467"/>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22"/>
          <p:cNvSpPr txBox="1">
            <a:spLocks noGrp="1"/>
          </p:cNvSpPr>
          <p:nvPr>
            <p:ph type="sldNum" idx="12"/>
          </p:nvPr>
        </p:nvSpPr>
        <p:spPr>
          <a:xfrm>
            <a:off x="14474953" y="10517696"/>
            <a:ext cx="4623943" cy="565467"/>
          </a:xfrm>
          <a:prstGeom prst="rect">
            <a:avLst/>
          </a:prstGeom>
          <a:noFill/>
          <a:ln>
            <a:noFill/>
          </a:ln>
        </p:spPr>
        <p:txBody>
          <a:bodyPr spcFirstLastPara="1" wrap="square" lIns="0" tIns="0" rIns="0" bIns="0" anchor="t" anchorCtr="0">
            <a:spAutoFit/>
          </a:bodyPr>
          <a:lstStyle>
            <a:lvl1pPr lvl="0" indent="0" algn="r">
              <a:spcBef>
                <a:spcPts val="0"/>
              </a:spcBef>
              <a:buNone/>
              <a:defRPr>
                <a:solidFill>
                  <a:srgbClr val="888888"/>
                </a:solidFill>
              </a:defRPr>
            </a:lvl1pPr>
            <a:lvl2pPr lvl="1" indent="0" algn="r">
              <a:spcBef>
                <a:spcPts val="0"/>
              </a:spcBef>
              <a:buNone/>
              <a:defRPr>
                <a:solidFill>
                  <a:srgbClr val="888888"/>
                </a:solidFill>
              </a:defRPr>
            </a:lvl2pPr>
            <a:lvl3pPr lvl="2" indent="0" algn="r">
              <a:spcBef>
                <a:spcPts val="0"/>
              </a:spcBef>
              <a:buNone/>
              <a:defRPr>
                <a:solidFill>
                  <a:srgbClr val="888888"/>
                </a:solidFill>
              </a:defRPr>
            </a:lvl3pPr>
            <a:lvl4pPr lvl="3" indent="0" algn="r">
              <a:spcBef>
                <a:spcPts val="0"/>
              </a:spcBef>
              <a:buNone/>
              <a:defRPr>
                <a:solidFill>
                  <a:srgbClr val="888888"/>
                </a:solidFill>
              </a:defRPr>
            </a:lvl4pPr>
            <a:lvl5pPr lvl="4" indent="0" algn="r">
              <a:spcBef>
                <a:spcPts val="0"/>
              </a:spcBef>
              <a:buNone/>
              <a:defRPr>
                <a:solidFill>
                  <a:srgbClr val="888888"/>
                </a:solidFill>
              </a:defRPr>
            </a:lvl5pPr>
            <a:lvl6pPr lvl="5" indent="0" algn="r">
              <a:spcBef>
                <a:spcPts val="0"/>
              </a:spcBef>
              <a:buNone/>
              <a:defRPr>
                <a:solidFill>
                  <a:srgbClr val="888888"/>
                </a:solidFill>
              </a:defRPr>
            </a:lvl6pPr>
            <a:lvl7pPr lvl="6" indent="0" algn="r">
              <a:spcBef>
                <a:spcPts val="0"/>
              </a:spcBef>
              <a:buNone/>
              <a:defRPr>
                <a:solidFill>
                  <a:srgbClr val="888888"/>
                </a:solidFill>
              </a:defRPr>
            </a:lvl7pPr>
            <a:lvl8pPr lvl="7" indent="0" algn="r">
              <a:spcBef>
                <a:spcPts val="0"/>
              </a:spcBef>
              <a:buNone/>
              <a:defRPr>
                <a:solidFill>
                  <a:srgbClr val="888888"/>
                </a:solidFill>
              </a:defRPr>
            </a:lvl8pPr>
            <a:lvl9pPr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p:nvPr/>
        </p:nvSpPr>
        <p:spPr>
          <a:xfrm>
            <a:off x="6865961" y="855090"/>
            <a:ext cx="6372225" cy="9598660"/>
          </a:xfrm>
          <a:custGeom>
            <a:avLst/>
            <a:gdLst/>
            <a:ahLst/>
            <a:cxnLst/>
            <a:rect l="l" t="t" r="r" b="b"/>
            <a:pathLst>
              <a:path w="6372225" h="9598660" extrusionOk="0">
                <a:moveTo>
                  <a:pt x="5952111" y="0"/>
                </a:moveTo>
                <a:lnTo>
                  <a:pt x="0" y="4478146"/>
                </a:lnTo>
                <a:lnTo>
                  <a:pt x="2603418" y="5676413"/>
                </a:lnTo>
                <a:lnTo>
                  <a:pt x="419903" y="9598377"/>
                </a:lnTo>
                <a:lnTo>
                  <a:pt x="6372182" y="5120168"/>
                </a:lnTo>
                <a:lnTo>
                  <a:pt x="3768660" y="3921901"/>
                </a:lnTo>
                <a:lnTo>
                  <a:pt x="5952111"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7" name="Google Shape;7;p17"/>
          <p:cNvSpPr txBox="1">
            <a:spLocks noGrp="1"/>
          </p:cNvSpPr>
          <p:nvPr>
            <p:ph type="title"/>
          </p:nvPr>
        </p:nvSpPr>
        <p:spPr>
          <a:xfrm>
            <a:off x="1400807" y="2326516"/>
            <a:ext cx="10468610" cy="829944"/>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5250" b="1" i="0" u="none" strike="noStrike" cap="none">
                <a:solidFill>
                  <a:srgbClr val="001E5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p17"/>
          <p:cNvSpPr txBox="1">
            <a:spLocks noGrp="1"/>
          </p:cNvSpPr>
          <p:nvPr>
            <p:ph type="body" idx="1"/>
          </p:nvPr>
        </p:nvSpPr>
        <p:spPr>
          <a:xfrm>
            <a:off x="1436751" y="3340519"/>
            <a:ext cx="13513435" cy="557530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2200" b="1" i="0" u="none" strike="noStrike" cap="none">
                <a:solidFill>
                  <a:srgbClr val="001E52"/>
                </a:solidFill>
                <a:latin typeface="Arial"/>
                <a:ea typeface="Arial"/>
                <a:cs typeface="Arial"/>
                <a:sym typeface="Arial"/>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9" name="Google Shape;9;p17"/>
          <p:cNvSpPr txBox="1">
            <a:spLocks noGrp="1"/>
          </p:cNvSpPr>
          <p:nvPr>
            <p:ph type="ftr" idx="11"/>
          </p:nvPr>
        </p:nvSpPr>
        <p:spPr>
          <a:xfrm>
            <a:off x="6835394" y="10517696"/>
            <a:ext cx="6433312" cy="565467"/>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 name="Google Shape;10;p17"/>
          <p:cNvSpPr txBox="1">
            <a:spLocks noGrp="1"/>
          </p:cNvSpPr>
          <p:nvPr>
            <p:ph type="dt" idx="10"/>
          </p:nvPr>
        </p:nvSpPr>
        <p:spPr>
          <a:xfrm>
            <a:off x="1005205" y="10517696"/>
            <a:ext cx="4623943" cy="565467"/>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800">
                <a:solidFill>
                  <a:srgbClr val="888888"/>
                </a:solidFi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7"/>
          <p:cNvSpPr txBox="1">
            <a:spLocks noGrp="1"/>
          </p:cNvSpPr>
          <p:nvPr>
            <p:ph type="sldNum" idx="12"/>
          </p:nvPr>
        </p:nvSpPr>
        <p:spPr>
          <a:xfrm>
            <a:off x="14474953" y="10517696"/>
            <a:ext cx="4623943" cy="565467"/>
          </a:xfrm>
          <a:prstGeom prst="rect">
            <a:avLst/>
          </a:prstGeom>
          <a:noFill/>
          <a:ln>
            <a:noFill/>
          </a:ln>
        </p:spPr>
        <p:txBody>
          <a:bodyPr spcFirstLastPara="1" wrap="square" lIns="0" tIns="0" rIns="0" bIns="0" anchor="t" anchorCtr="0">
            <a:spAutoFit/>
          </a:bodyPr>
          <a:lstStyle>
            <a:lvl1pPr lvl="0" indent="0" algn="r">
              <a:spcBef>
                <a:spcPts val="0"/>
              </a:spcBef>
              <a:buNone/>
              <a:defRPr sz="1800">
                <a:solidFill>
                  <a:srgbClr val="888888"/>
                </a:solidFill>
              </a:defRPr>
            </a:lvl1pPr>
            <a:lvl2pPr lvl="1" indent="0" algn="r">
              <a:spcBef>
                <a:spcPts val="0"/>
              </a:spcBef>
              <a:buNone/>
              <a:defRPr sz="1800">
                <a:solidFill>
                  <a:srgbClr val="888888"/>
                </a:solidFill>
              </a:defRPr>
            </a:lvl2pPr>
            <a:lvl3pPr lvl="2" indent="0" algn="r">
              <a:spcBef>
                <a:spcPts val="0"/>
              </a:spcBef>
              <a:buNone/>
              <a:defRPr sz="1800">
                <a:solidFill>
                  <a:srgbClr val="888888"/>
                </a:solidFill>
              </a:defRPr>
            </a:lvl3pPr>
            <a:lvl4pPr lvl="3" indent="0" algn="r">
              <a:spcBef>
                <a:spcPts val="0"/>
              </a:spcBef>
              <a:buNone/>
              <a:defRPr sz="1800">
                <a:solidFill>
                  <a:srgbClr val="888888"/>
                </a:solidFill>
              </a:defRPr>
            </a:lvl4pPr>
            <a:lvl5pPr lvl="4" indent="0" algn="r">
              <a:spcBef>
                <a:spcPts val="0"/>
              </a:spcBef>
              <a:buNone/>
              <a:defRPr sz="1800">
                <a:solidFill>
                  <a:srgbClr val="888888"/>
                </a:solidFill>
              </a:defRPr>
            </a:lvl5pPr>
            <a:lvl6pPr lvl="5" indent="0" algn="r">
              <a:spcBef>
                <a:spcPts val="0"/>
              </a:spcBef>
              <a:buNone/>
              <a:defRPr sz="1800">
                <a:solidFill>
                  <a:srgbClr val="888888"/>
                </a:solidFill>
              </a:defRPr>
            </a:lvl6pPr>
            <a:lvl7pPr lvl="6" indent="0" algn="r">
              <a:spcBef>
                <a:spcPts val="0"/>
              </a:spcBef>
              <a:buNone/>
              <a:defRPr sz="1800">
                <a:solidFill>
                  <a:srgbClr val="888888"/>
                </a:solidFill>
              </a:defRPr>
            </a:lvl7pPr>
            <a:lvl8pPr lvl="7" indent="0" algn="r">
              <a:spcBef>
                <a:spcPts val="0"/>
              </a:spcBef>
              <a:buNone/>
              <a:defRPr sz="1800">
                <a:solidFill>
                  <a:srgbClr val="888888"/>
                </a:solidFill>
              </a:defRPr>
            </a:lvl8pPr>
            <a:lvl9pPr lvl="8" indent="0" algn="r">
              <a:spcBef>
                <a:spcPts val="0"/>
              </a:spcBef>
              <a:buNone/>
              <a:defRPr sz="1800">
                <a:solidFill>
                  <a:srgbClr val="888888"/>
                </a:solidFill>
              </a:defRPr>
            </a:lvl9pPr>
          </a:lstStyle>
          <a:p>
            <a:pPr marL="0" lvl="0" indent="0" algn="r" rtl="0">
              <a:spcBef>
                <a:spcPts val="0"/>
              </a:spcBef>
              <a:spcAft>
                <a:spcPts val="0"/>
              </a:spcAft>
              <a:buNone/>
            </a:pPr>
            <a:fld id="{00000000-1234-1234-1234-123412341234}" type="slidenum">
              <a:rPr lang="el-G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3.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18" Type="http://schemas.openxmlformats.org/officeDocument/2006/relationships/image" Target="../media/image39.png"/><Relationship Id="rId26" Type="http://schemas.openxmlformats.org/officeDocument/2006/relationships/image" Target="../media/image47.png"/><Relationship Id="rId3" Type="http://schemas.openxmlformats.org/officeDocument/2006/relationships/image" Target="../media/image24.png"/><Relationship Id="rId21" Type="http://schemas.openxmlformats.org/officeDocument/2006/relationships/image" Target="../media/image42.png"/><Relationship Id="rId7" Type="http://schemas.openxmlformats.org/officeDocument/2006/relationships/image" Target="../media/image28.png"/><Relationship Id="rId12" Type="http://schemas.openxmlformats.org/officeDocument/2006/relationships/image" Target="../media/image33.png"/><Relationship Id="rId17" Type="http://schemas.openxmlformats.org/officeDocument/2006/relationships/image" Target="../media/image38.png"/><Relationship Id="rId25" Type="http://schemas.openxmlformats.org/officeDocument/2006/relationships/image" Target="../media/image46.png"/><Relationship Id="rId2" Type="http://schemas.openxmlformats.org/officeDocument/2006/relationships/notesSlide" Target="../notesSlides/notesSlide17.xml"/><Relationship Id="rId16" Type="http://schemas.openxmlformats.org/officeDocument/2006/relationships/image" Target="../media/image37.png"/><Relationship Id="rId20" Type="http://schemas.openxmlformats.org/officeDocument/2006/relationships/image" Target="../media/image41.png"/><Relationship Id="rId29"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24" Type="http://schemas.openxmlformats.org/officeDocument/2006/relationships/image" Target="../media/image45.png"/><Relationship Id="rId32" Type="http://schemas.openxmlformats.org/officeDocument/2006/relationships/image" Target="../media/image8.png"/><Relationship Id="rId5" Type="http://schemas.openxmlformats.org/officeDocument/2006/relationships/image" Target="../media/image26.png"/><Relationship Id="rId15" Type="http://schemas.openxmlformats.org/officeDocument/2006/relationships/image" Target="../media/image36.png"/><Relationship Id="rId23" Type="http://schemas.openxmlformats.org/officeDocument/2006/relationships/image" Target="../media/image44.png"/><Relationship Id="rId28" Type="http://schemas.openxmlformats.org/officeDocument/2006/relationships/image" Target="../media/image49.png"/><Relationship Id="rId10" Type="http://schemas.openxmlformats.org/officeDocument/2006/relationships/image" Target="../media/image31.png"/><Relationship Id="rId19" Type="http://schemas.openxmlformats.org/officeDocument/2006/relationships/image" Target="../media/image40.png"/><Relationship Id="rId31" Type="http://schemas.openxmlformats.org/officeDocument/2006/relationships/image" Target="../media/image7.png"/><Relationship Id="rId4" Type="http://schemas.openxmlformats.org/officeDocument/2006/relationships/image" Target="../media/image25.png"/><Relationship Id="rId9" Type="http://schemas.openxmlformats.org/officeDocument/2006/relationships/image" Target="../media/image30.png"/><Relationship Id="rId14" Type="http://schemas.openxmlformats.org/officeDocument/2006/relationships/image" Target="../media/image35.png"/><Relationship Id="rId22" Type="http://schemas.openxmlformats.org/officeDocument/2006/relationships/image" Target="../media/image43.png"/><Relationship Id="rId27" Type="http://schemas.openxmlformats.org/officeDocument/2006/relationships/image" Target="../media/image48.png"/><Relationship Id="rId30"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51.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5.jp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g2e65e758c49_1_3"/>
          <p:cNvSpPr txBox="1">
            <a:spLocks noGrp="1"/>
          </p:cNvSpPr>
          <p:nvPr>
            <p:ph type="title"/>
          </p:nvPr>
        </p:nvSpPr>
        <p:spPr>
          <a:xfrm>
            <a:off x="3485200" y="5553200"/>
            <a:ext cx="13133700" cy="1717800"/>
          </a:xfrm>
          <a:prstGeom prst="rect">
            <a:avLst/>
          </a:prstGeom>
          <a:noFill/>
          <a:ln>
            <a:noFill/>
          </a:ln>
        </p:spPr>
        <p:txBody>
          <a:bodyPr spcFirstLastPara="1" wrap="square" lIns="0" tIns="14600" rIns="0" bIns="0" anchor="t" anchorCtr="0">
            <a:spAutoFit/>
          </a:bodyPr>
          <a:lstStyle/>
          <a:p>
            <a:pPr marL="6985" lvl="0" indent="0" algn="ctr" rtl="0">
              <a:lnSpc>
                <a:spcPct val="114237"/>
              </a:lnSpc>
              <a:spcBef>
                <a:spcPts val="0"/>
              </a:spcBef>
              <a:spcAft>
                <a:spcPts val="0"/>
              </a:spcAft>
              <a:buNone/>
            </a:pPr>
            <a:r>
              <a:rPr lang="el-GR" sz="325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Συνέντευξη Tύπου.</a:t>
            </a:r>
            <a:endParaRPr sz="3250">
              <a:latin typeface="Arial"/>
              <a:ea typeface="Arial"/>
              <a:cs typeface="Arial"/>
              <a:sym typeface="Arial"/>
            </a:endParaRPr>
          </a:p>
          <a:p>
            <a:pPr marL="12700" marR="5080" lvl="0" indent="0" algn="ctr" rtl="0">
              <a:lnSpc>
                <a:spcPct val="110204"/>
              </a:lnSpc>
              <a:spcBef>
                <a:spcPts val="120"/>
              </a:spcBef>
              <a:spcAft>
                <a:spcPts val="0"/>
              </a:spcAft>
              <a:buNone/>
            </a:pPr>
            <a:r>
              <a:rPr lang="el-GR" sz="3450" b="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Παρουσίαση ολοκληρωμένης πρότασης για την προ</a:t>
            </a:r>
            <a:r>
              <a:rPr lang="el-GR" sz="3450" b="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ώθηση της </a:t>
            </a:r>
            <a:r>
              <a:rPr lang="el-GR" sz="3450" b="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Ηλεκτροκίνησης στα Ταξί </a:t>
            </a:r>
            <a:r>
              <a:rPr lang="el-GR" sz="3450" b="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της ευρύτερης περιοχής των Αθηνών</a:t>
            </a:r>
            <a:r>
              <a:rPr lang="el-GR" sz="3450" b="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a:t>
            </a:r>
            <a:endParaRPr sz="3450">
              <a:latin typeface="Arial"/>
              <a:ea typeface="Arial"/>
              <a:cs typeface="Arial"/>
              <a:sym typeface="Arial"/>
            </a:endParaRPr>
          </a:p>
        </p:txBody>
      </p:sp>
      <p:grpSp>
        <p:nvGrpSpPr>
          <p:cNvPr id="46" name="Google Shape;46;g2e65e758c49_1_3"/>
          <p:cNvGrpSpPr/>
          <p:nvPr/>
        </p:nvGrpSpPr>
        <p:grpSpPr>
          <a:xfrm>
            <a:off x="8400340" y="3288328"/>
            <a:ext cx="3303726" cy="1687417"/>
            <a:chOff x="8400340" y="4964728"/>
            <a:chExt cx="3303726" cy="1687417"/>
          </a:xfrm>
        </p:grpSpPr>
        <p:sp>
          <p:nvSpPr>
            <p:cNvPr id="47" name="Google Shape;47;g2e65e758c49_1_3"/>
            <p:cNvSpPr/>
            <p:nvPr/>
          </p:nvSpPr>
          <p:spPr>
            <a:xfrm>
              <a:off x="8465566" y="4964728"/>
              <a:ext cx="3238500" cy="1605915"/>
            </a:xfrm>
            <a:custGeom>
              <a:avLst/>
              <a:gdLst/>
              <a:ahLst/>
              <a:cxnLst/>
              <a:rect l="l" t="t" r="r" b="b"/>
              <a:pathLst>
                <a:path w="3238500" h="1605915" extrusionOk="0">
                  <a:moveTo>
                    <a:pt x="1030211" y="23596"/>
                  </a:moveTo>
                  <a:lnTo>
                    <a:pt x="179755" y="23596"/>
                  </a:lnTo>
                  <a:lnTo>
                    <a:pt x="142684" y="329171"/>
                  </a:lnTo>
                  <a:lnTo>
                    <a:pt x="480834" y="329171"/>
                  </a:lnTo>
                  <a:lnTo>
                    <a:pt x="479717" y="335915"/>
                  </a:lnTo>
                  <a:lnTo>
                    <a:pt x="29222" y="893140"/>
                  </a:lnTo>
                  <a:lnTo>
                    <a:pt x="0" y="1150416"/>
                  </a:lnTo>
                  <a:lnTo>
                    <a:pt x="57391" y="1150556"/>
                  </a:lnTo>
                  <a:lnTo>
                    <a:pt x="113207" y="1151001"/>
                  </a:lnTo>
                  <a:lnTo>
                    <a:pt x="167462" y="1151724"/>
                  </a:lnTo>
                  <a:lnTo>
                    <a:pt x="220141" y="1152740"/>
                  </a:lnTo>
                  <a:lnTo>
                    <a:pt x="271259" y="1154049"/>
                  </a:lnTo>
                  <a:lnTo>
                    <a:pt x="320814" y="1155661"/>
                  </a:lnTo>
                  <a:lnTo>
                    <a:pt x="368795" y="1157554"/>
                  </a:lnTo>
                  <a:lnTo>
                    <a:pt x="415213" y="1159738"/>
                  </a:lnTo>
                  <a:lnTo>
                    <a:pt x="460070" y="1162215"/>
                  </a:lnTo>
                  <a:lnTo>
                    <a:pt x="509473" y="1165593"/>
                  </a:lnTo>
                  <a:lnTo>
                    <a:pt x="558533" y="1169835"/>
                  </a:lnTo>
                  <a:lnTo>
                    <a:pt x="607275" y="1174927"/>
                  </a:lnTo>
                  <a:lnTo>
                    <a:pt x="655675" y="1180896"/>
                  </a:lnTo>
                  <a:lnTo>
                    <a:pt x="703745" y="1187704"/>
                  </a:lnTo>
                  <a:lnTo>
                    <a:pt x="751484" y="1195387"/>
                  </a:lnTo>
                  <a:lnTo>
                    <a:pt x="798893" y="1203921"/>
                  </a:lnTo>
                  <a:lnTo>
                    <a:pt x="845972" y="1213319"/>
                  </a:lnTo>
                  <a:lnTo>
                    <a:pt x="932472" y="911123"/>
                  </a:lnTo>
                  <a:lnTo>
                    <a:pt x="884745" y="897801"/>
                  </a:lnTo>
                  <a:lnTo>
                    <a:pt x="836485" y="885913"/>
                  </a:lnTo>
                  <a:lnTo>
                    <a:pt x="787704" y="875461"/>
                  </a:lnTo>
                  <a:lnTo>
                    <a:pt x="738390" y="866457"/>
                  </a:lnTo>
                  <a:lnTo>
                    <a:pt x="688555" y="858901"/>
                  </a:lnTo>
                  <a:lnTo>
                    <a:pt x="638187" y="852766"/>
                  </a:lnTo>
                  <a:lnTo>
                    <a:pt x="587298" y="848080"/>
                  </a:lnTo>
                  <a:lnTo>
                    <a:pt x="535889" y="844829"/>
                  </a:lnTo>
                  <a:lnTo>
                    <a:pt x="537019" y="840346"/>
                  </a:lnTo>
                  <a:lnTo>
                    <a:pt x="1001001" y="279742"/>
                  </a:lnTo>
                  <a:lnTo>
                    <a:pt x="1030211" y="23596"/>
                  </a:lnTo>
                  <a:close/>
                </a:path>
                <a:path w="3238500" h="1605915" extrusionOk="0">
                  <a:moveTo>
                    <a:pt x="3238182" y="463994"/>
                  </a:moveTo>
                  <a:lnTo>
                    <a:pt x="3236569" y="411695"/>
                  </a:lnTo>
                  <a:lnTo>
                    <a:pt x="3231718" y="361797"/>
                  </a:lnTo>
                  <a:lnTo>
                    <a:pt x="3223628" y="314274"/>
                  </a:lnTo>
                  <a:lnTo>
                    <a:pt x="3212300" y="269138"/>
                  </a:lnTo>
                  <a:lnTo>
                    <a:pt x="3197745" y="226377"/>
                  </a:lnTo>
                  <a:lnTo>
                    <a:pt x="3174949" y="177088"/>
                  </a:lnTo>
                  <a:lnTo>
                    <a:pt x="3147047" y="133134"/>
                  </a:lnTo>
                  <a:lnTo>
                    <a:pt x="3114014" y="94513"/>
                  </a:lnTo>
                  <a:lnTo>
                    <a:pt x="3075851" y="61226"/>
                  </a:lnTo>
                  <a:lnTo>
                    <a:pt x="3033191" y="34442"/>
                  </a:lnTo>
                  <a:lnTo>
                    <a:pt x="2986671" y="15316"/>
                  </a:lnTo>
                  <a:lnTo>
                    <a:pt x="2936290" y="3835"/>
                  </a:lnTo>
                  <a:lnTo>
                    <a:pt x="2882049" y="0"/>
                  </a:lnTo>
                  <a:lnTo>
                    <a:pt x="2844990" y="2374"/>
                  </a:lnTo>
                  <a:lnTo>
                    <a:pt x="2844990" y="505548"/>
                  </a:lnTo>
                  <a:lnTo>
                    <a:pt x="2844139" y="532511"/>
                  </a:lnTo>
                  <a:lnTo>
                    <a:pt x="2837396" y="586447"/>
                  </a:lnTo>
                  <a:lnTo>
                    <a:pt x="2823946" y="640054"/>
                  </a:lnTo>
                  <a:lnTo>
                    <a:pt x="2804007" y="691451"/>
                  </a:lnTo>
                  <a:lnTo>
                    <a:pt x="2777147" y="739482"/>
                  </a:lnTo>
                  <a:lnTo>
                    <a:pt x="2740647" y="779081"/>
                  </a:lnTo>
                  <a:lnTo>
                    <a:pt x="2694546" y="808672"/>
                  </a:lnTo>
                  <a:lnTo>
                    <a:pt x="2642019" y="823849"/>
                  </a:lnTo>
                  <a:lnTo>
                    <a:pt x="2613545" y="825741"/>
                  </a:lnTo>
                  <a:lnTo>
                    <a:pt x="2591574" y="825182"/>
                  </a:lnTo>
                  <a:lnTo>
                    <a:pt x="2538285" y="816749"/>
                  </a:lnTo>
                  <a:lnTo>
                    <a:pt x="2494457" y="791260"/>
                  </a:lnTo>
                  <a:lnTo>
                    <a:pt x="2479852" y="777430"/>
                  </a:lnTo>
                  <a:lnTo>
                    <a:pt x="2480983" y="769569"/>
                  </a:lnTo>
                  <a:lnTo>
                    <a:pt x="2480983" y="770699"/>
                  </a:lnTo>
                  <a:lnTo>
                    <a:pt x="2481148" y="769569"/>
                  </a:lnTo>
                  <a:lnTo>
                    <a:pt x="2488781" y="715657"/>
                  </a:lnTo>
                  <a:lnTo>
                    <a:pt x="2498687" y="664171"/>
                  </a:lnTo>
                  <a:lnTo>
                    <a:pt x="2510701" y="616242"/>
                  </a:lnTo>
                  <a:lnTo>
                    <a:pt x="2524823" y="571855"/>
                  </a:lnTo>
                  <a:lnTo>
                    <a:pt x="2541054" y="531037"/>
                  </a:lnTo>
                  <a:lnTo>
                    <a:pt x="2559393" y="493776"/>
                  </a:lnTo>
                  <a:lnTo>
                    <a:pt x="2579840" y="460057"/>
                  </a:lnTo>
                  <a:lnTo>
                    <a:pt x="2618117" y="411149"/>
                  </a:lnTo>
                  <a:lnTo>
                    <a:pt x="2657640" y="376224"/>
                  </a:lnTo>
                  <a:lnTo>
                    <a:pt x="2698445" y="355269"/>
                  </a:lnTo>
                  <a:lnTo>
                    <a:pt x="2740495" y="348272"/>
                  </a:lnTo>
                  <a:lnTo>
                    <a:pt x="2762021" y="350977"/>
                  </a:lnTo>
                  <a:lnTo>
                    <a:pt x="2799372" y="372605"/>
                  </a:lnTo>
                  <a:lnTo>
                    <a:pt x="2828226" y="414870"/>
                  </a:lnTo>
                  <a:lnTo>
                    <a:pt x="2843123" y="471881"/>
                  </a:lnTo>
                  <a:lnTo>
                    <a:pt x="2844990" y="505548"/>
                  </a:lnTo>
                  <a:lnTo>
                    <a:pt x="2844990" y="2374"/>
                  </a:lnTo>
                  <a:lnTo>
                    <a:pt x="2792603" y="11658"/>
                  </a:lnTo>
                  <a:lnTo>
                    <a:pt x="2750718" y="26225"/>
                  </a:lnTo>
                  <a:lnTo>
                    <a:pt x="2710726" y="46621"/>
                  </a:lnTo>
                  <a:lnTo>
                    <a:pt x="2672918" y="72085"/>
                  </a:lnTo>
                  <a:lnTo>
                    <a:pt x="2637561" y="101815"/>
                  </a:lnTo>
                  <a:lnTo>
                    <a:pt x="2604668" y="135839"/>
                  </a:lnTo>
                  <a:lnTo>
                    <a:pt x="2574226" y="174142"/>
                  </a:lnTo>
                  <a:lnTo>
                    <a:pt x="2569743" y="174142"/>
                  </a:lnTo>
                  <a:lnTo>
                    <a:pt x="2588831" y="23596"/>
                  </a:lnTo>
                  <a:lnTo>
                    <a:pt x="2195626" y="23596"/>
                  </a:lnTo>
                  <a:lnTo>
                    <a:pt x="2001278" y="1605407"/>
                  </a:lnTo>
                  <a:lnTo>
                    <a:pt x="2394470" y="1605407"/>
                  </a:lnTo>
                  <a:lnTo>
                    <a:pt x="2455138" y="1108837"/>
                  </a:lnTo>
                  <a:lnTo>
                    <a:pt x="2463012" y="1107719"/>
                  </a:lnTo>
                  <a:lnTo>
                    <a:pt x="2503360" y="1131582"/>
                  </a:lnTo>
                  <a:lnTo>
                    <a:pt x="2548026" y="1150150"/>
                  </a:lnTo>
                  <a:lnTo>
                    <a:pt x="2597010" y="1163408"/>
                  </a:lnTo>
                  <a:lnTo>
                    <a:pt x="2650299" y="1171359"/>
                  </a:lnTo>
                  <a:lnTo>
                    <a:pt x="2707906" y="1174013"/>
                  </a:lnTo>
                  <a:lnTo>
                    <a:pt x="2760154" y="1170774"/>
                  </a:lnTo>
                  <a:lnTo>
                    <a:pt x="2811272" y="1161084"/>
                  </a:lnTo>
                  <a:lnTo>
                    <a:pt x="2861272" y="1144943"/>
                  </a:lnTo>
                  <a:lnTo>
                    <a:pt x="2910141" y="1122324"/>
                  </a:lnTo>
                  <a:lnTo>
                    <a:pt x="2934258" y="1107719"/>
                  </a:lnTo>
                  <a:lnTo>
                    <a:pt x="2956941" y="1093990"/>
                  </a:lnTo>
                  <a:lnTo>
                    <a:pt x="3000718" y="1060678"/>
                  </a:lnTo>
                  <a:lnTo>
                    <a:pt x="3041472" y="1022375"/>
                  </a:lnTo>
                  <a:lnTo>
                    <a:pt x="3079216" y="979081"/>
                  </a:lnTo>
                  <a:lnTo>
                    <a:pt x="3107029" y="940752"/>
                  </a:lnTo>
                  <a:lnTo>
                    <a:pt x="3132518" y="899007"/>
                  </a:lnTo>
                  <a:lnTo>
                    <a:pt x="3155658" y="853846"/>
                  </a:lnTo>
                  <a:lnTo>
                    <a:pt x="3176460" y="805268"/>
                  </a:lnTo>
                  <a:lnTo>
                    <a:pt x="3194939" y="753287"/>
                  </a:lnTo>
                  <a:lnTo>
                    <a:pt x="3208147" y="707948"/>
                  </a:lnTo>
                  <a:lnTo>
                    <a:pt x="3218967" y="661466"/>
                  </a:lnTo>
                  <a:lnTo>
                    <a:pt x="3227374" y="613829"/>
                  </a:lnTo>
                  <a:lnTo>
                    <a:pt x="3233382" y="565035"/>
                  </a:lnTo>
                  <a:lnTo>
                    <a:pt x="3236988" y="515086"/>
                  </a:lnTo>
                  <a:lnTo>
                    <a:pt x="3238182" y="463994"/>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48" name="Google Shape;48;g2e65e758c49_1_3"/>
            <p:cNvPicPr preferRelativeResize="0"/>
            <p:nvPr/>
          </p:nvPicPr>
          <p:blipFill rotWithShape="1">
            <a:blip r:embed="rId3">
              <a:alphaModFix/>
            </a:blip>
            <a:srcRect/>
            <a:stretch/>
          </p:blipFill>
          <p:spPr>
            <a:xfrm>
              <a:off x="8400340" y="6279645"/>
              <a:ext cx="1990000" cy="372500"/>
            </a:xfrm>
            <a:prstGeom prst="rect">
              <a:avLst/>
            </a:prstGeom>
            <a:noFill/>
            <a:ln>
              <a:noFill/>
            </a:ln>
          </p:spPr>
        </p:pic>
        <p:sp>
          <p:nvSpPr>
            <p:cNvPr id="49" name="Google Shape;49;g2e65e758c49_1_3"/>
            <p:cNvSpPr/>
            <p:nvPr/>
          </p:nvSpPr>
          <p:spPr>
            <a:xfrm>
              <a:off x="9409511" y="4964728"/>
              <a:ext cx="1179829" cy="1174114"/>
            </a:xfrm>
            <a:custGeom>
              <a:avLst/>
              <a:gdLst/>
              <a:ahLst/>
              <a:cxnLst/>
              <a:rect l="l" t="t" r="r" b="b"/>
              <a:pathLst>
                <a:path w="1179829" h="1174114" extrusionOk="0">
                  <a:moveTo>
                    <a:pt x="519031" y="0"/>
                  </a:moveTo>
                  <a:lnTo>
                    <a:pt x="468894" y="3229"/>
                  </a:lnTo>
                  <a:lnTo>
                    <a:pt x="419602" y="12918"/>
                  </a:lnTo>
                  <a:lnTo>
                    <a:pt x="371154" y="29066"/>
                  </a:lnTo>
                  <a:lnTo>
                    <a:pt x="323550" y="51673"/>
                  </a:lnTo>
                  <a:lnTo>
                    <a:pt x="277772" y="80008"/>
                  </a:lnTo>
                  <a:lnTo>
                    <a:pt x="234801" y="113325"/>
                  </a:lnTo>
                  <a:lnTo>
                    <a:pt x="194638" y="151626"/>
                  </a:lnTo>
                  <a:lnTo>
                    <a:pt x="157283" y="194915"/>
                  </a:lnTo>
                  <a:lnTo>
                    <a:pt x="129690" y="233246"/>
                  </a:lnTo>
                  <a:lnTo>
                    <a:pt x="104434" y="274994"/>
                  </a:lnTo>
                  <a:lnTo>
                    <a:pt x="81515" y="320157"/>
                  </a:lnTo>
                  <a:lnTo>
                    <a:pt x="60934" y="368733"/>
                  </a:lnTo>
                  <a:lnTo>
                    <a:pt x="42689" y="420720"/>
                  </a:lnTo>
                  <a:lnTo>
                    <a:pt x="29645" y="466050"/>
                  </a:lnTo>
                  <a:lnTo>
                    <a:pt x="18973" y="512535"/>
                  </a:lnTo>
                  <a:lnTo>
                    <a:pt x="10672" y="560175"/>
                  </a:lnTo>
                  <a:lnTo>
                    <a:pt x="4743" y="608969"/>
                  </a:lnTo>
                  <a:lnTo>
                    <a:pt x="1185" y="658918"/>
                  </a:lnTo>
                  <a:lnTo>
                    <a:pt x="0" y="710020"/>
                  </a:lnTo>
                  <a:lnTo>
                    <a:pt x="1617" y="762306"/>
                  </a:lnTo>
                  <a:lnTo>
                    <a:pt x="6469" y="812209"/>
                  </a:lnTo>
                  <a:lnTo>
                    <a:pt x="14556" y="859730"/>
                  </a:lnTo>
                  <a:lnTo>
                    <a:pt x="25879" y="904869"/>
                  </a:lnTo>
                  <a:lnTo>
                    <a:pt x="40438" y="947625"/>
                  </a:lnTo>
                  <a:lnTo>
                    <a:pt x="63222" y="996920"/>
                  </a:lnTo>
                  <a:lnTo>
                    <a:pt x="91132" y="1040876"/>
                  </a:lnTo>
                  <a:lnTo>
                    <a:pt x="124167" y="1079496"/>
                  </a:lnTo>
                  <a:lnTo>
                    <a:pt x="162330" y="1112782"/>
                  </a:lnTo>
                  <a:lnTo>
                    <a:pt x="204992" y="1139563"/>
                  </a:lnTo>
                  <a:lnTo>
                    <a:pt x="251511" y="1158696"/>
                  </a:lnTo>
                  <a:lnTo>
                    <a:pt x="301889" y="1170178"/>
                  </a:lnTo>
                  <a:lnTo>
                    <a:pt x="356125" y="1174006"/>
                  </a:lnTo>
                  <a:lnTo>
                    <a:pt x="406934" y="1170475"/>
                  </a:lnTo>
                  <a:lnTo>
                    <a:pt x="455358" y="1159882"/>
                  </a:lnTo>
                  <a:lnTo>
                    <a:pt x="501397" y="1142227"/>
                  </a:lnTo>
                  <a:lnTo>
                    <a:pt x="545052" y="1117511"/>
                  </a:lnTo>
                  <a:lnTo>
                    <a:pt x="586322" y="1085733"/>
                  </a:lnTo>
                  <a:lnTo>
                    <a:pt x="625207" y="1046895"/>
                  </a:lnTo>
                  <a:lnTo>
                    <a:pt x="661707" y="1000995"/>
                  </a:lnTo>
                  <a:lnTo>
                    <a:pt x="1059757" y="1000995"/>
                  </a:lnTo>
                  <a:lnTo>
                    <a:pt x="1061258" y="988755"/>
                  </a:lnTo>
                  <a:lnTo>
                    <a:pt x="244317" y="988755"/>
                  </a:lnTo>
                  <a:lnTo>
                    <a:pt x="427107" y="660430"/>
                  </a:lnTo>
                  <a:lnTo>
                    <a:pt x="209166" y="560129"/>
                  </a:lnTo>
                  <a:lnTo>
                    <a:pt x="707433" y="185240"/>
                  </a:lnTo>
                  <a:lnTo>
                    <a:pt x="1159795" y="185240"/>
                  </a:lnTo>
                  <a:lnTo>
                    <a:pt x="1170387" y="98866"/>
                  </a:lnTo>
                  <a:lnTo>
                    <a:pt x="772929" y="98866"/>
                  </a:lnTo>
                  <a:lnTo>
                    <a:pt x="741535" y="68655"/>
                  </a:lnTo>
                  <a:lnTo>
                    <a:pt x="705772" y="43938"/>
                  </a:lnTo>
                  <a:lnTo>
                    <a:pt x="665640" y="24715"/>
                  </a:lnTo>
                  <a:lnTo>
                    <a:pt x="621139" y="10984"/>
                  </a:lnTo>
                  <a:lnTo>
                    <a:pt x="572269" y="2746"/>
                  </a:lnTo>
                  <a:lnTo>
                    <a:pt x="519031" y="0"/>
                  </a:lnTo>
                  <a:close/>
                </a:path>
                <a:path w="1179829" h="1174114" extrusionOk="0">
                  <a:moveTo>
                    <a:pt x="1059757" y="1000995"/>
                  </a:moveTo>
                  <a:lnTo>
                    <a:pt x="667330" y="1000995"/>
                  </a:lnTo>
                  <a:lnTo>
                    <a:pt x="648231" y="1150415"/>
                  </a:lnTo>
                  <a:lnTo>
                    <a:pt x="1041434" y="1150415"/>
                  </a:lnTo>
                  <a:lnTo>
                    <a:pt x="1059757" y="1000995"/>
                  </a:lnTo>
                  <a:close/>
                </a:path>
                <a:path w="1179829" h="1174114" extrusionOk="0">
                  <a:moveTo>
                    <a:pt x="1159795" y="185240"/>
                  </a:moveTo>
                  <a:lnTo>
                    <a:pt x="707433" y="185240"/>
                  </a:lnTo>
                  <a:lnTo>
                    <a:pt x="524654" y="513555"/>
                  </a:lnTo>
                  <a:lnTo>
                    <a:pt x="742605" y="613866"/>
                  </a:lnTo>
                  <a:lnTo>
                    <a:pt x="244317" y="988755"/>
                  </a:lnTo>
                  <a:lnTo>
                    <a:pt x="1061258" y="988755"/>
                  </a:lnTo>
                  <a:lnTo>
                    <a:pt x="1159795" y="185240"/>
                  </a:lnTo>
                  <a:close/>
                </a:path>
                <a:path w="1179829" h="1174114" extrusionOk="0">
                  <a:moveTo>
                    <a:pt x="1179618" y="23590"/>
                  </a:moveTo>
                  <a:lnTo>
                    <a:pt x="786415" y="23590"/>
                  </a:lnTo>
                  <a:lnTo>
                    <a:pt x="777421" y="98866"/>
                  </a:lnTo>
                  <a:lnTo>
                    <a:pt x="1170387" y="98866"/>
                  </a:lnTo>
                  <a:lnTo>
                    <a:pt x="1179618" y="2359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50" name="Google Shape;50;g2e65e758c49_1_3"/>
            <p:cNvSpPr/>
            <p:nvPr/>
          </p:nvSpPr>
          <p:spPr>
            <a:xfrm>
              <a:off x="9618677" y="5149968"/>
              <a:ext cx="534034" cy="803910"/>
            </a:xfrm>
            <a:custGeom>
              <a:avLst/>
              <a:gdLst/>
              <a:ahLst/>
              <a:cxnLst/>
              <a:rect l="l" t="t" r="r" b="b"/>
              <a:pathLst>
                <a:path w="534034" h="803910" extrusionOk="0">
                  <a:moveTo>
                    <a:pt x="498267" y="0"/>
                  </a:moveTo>
                  <a:lnTo>
                    <a:pt x="0" y="374889"/>
                  </a:lnTo>
                  <a:lnTo>
                    <a:pt x="217941" y="475189"/>
                  </a:lnTo>
                  <a:lnTo>
                    <a:pt x="35150" y="803514"/>
                  </a:lnTo>
                  <a:lnTo>
                    <a:pt x="533439" y="428625"/>
                  </a:lnTo>
                  <a:lnTo>
                    <a:pt x="315487" y="328314"/>
                  </a:lnTo>
                  <a:lnTo>
                    <a:pt x="498267"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pic>
        <p:nvPicPr>
          <p:cNvPr id="51" name="Google Shape;51;g2e65e758c49_1_3"/>
          <p:cNvPicPr preferRelativeResize="0"/>
          <p:nvPr/>
        </p:nvPicPr>
        <p:blipFill>
          <a:blip r:embed="rId4">
            <a:alphaModFix/>
          </a:blip>
          <a:stretch>
            <a:fillRect/>
          </a:stretch>
        </p:blipFill>
        <p:spPr>
          <a:xfrm>
            <a:off x="12602050" y="9676676"/>
            <a:ext cx="2884200" cy="896450"/>
          </a:xfrm>
          <a:prstGeom prst="rect">
            <a:avLst/>
          </a:prstGeom>
          <a:noFill/>
          <a:ln>
            <a:noFill/>
          </a:ln>
        </p:spPr>
      </p:pic>
      <p:pic>
        <p:nvPicPr>
          <p:cNvPr id="52" name="Google Shape;52;g2e65e758c49_1_3"/>
          <p:cNvPicPr preferRelativeResize="0"/>
          <p:nvPr/>
        </p:nvPicPr>
        <p:blipFill>
          <a:blip r:embed="rId5">
            <a:alphaModFix/>
          </a:blip>
          <a:stretch>
            <a:fillRect/>
          </a:stretch>
        </p:blipFill>
        <p:spPr>
          <a:xfrm>
            <a:off x="8187000" y="9544500"/>
            <a:ext cx="4117221" cy="1146850"/>
          </a:xfrm>
          <a:prstGeom prst="rect">
            <a:avLst/>
          </a:prstGeom>
          <a:noFill/>
          <a:ln>
            <a:noFill/>
          </a:ln>
        </p:spPr>
      </p:pic>
      <p:pic>
        <p:nvPicPr>
          <p:cNvPr id="53" name="Google Shape;53;g2e65e758c49_1_3"/>
          <p:cNvPicPr preferRelativeResize="0"/>
          <p:nvPr/>
        </p:nvPicPr>
        <p:blipFill rotWithShape="1">
          <a:blip r:embed="rId6">
            <a:alphaModFix/>
          </a:blip>
          <a:srcRect/>
          <a:stretch/>
        </p:blipFill>
        <p:spPr>
          <a:xfrm>
            <a:off x="4617858" y="9923584"/>
            <a:ext cx="3271311" cy="619450"/>
          </a:xfrm>
          <a:prstGeom prst="rect">
            <a:avLst/>
          </a:prstGeom>
          <a:noFill/>
          <a:ln>
            <a:noFill/>
          </a:ln>
        </p:spPr>
      </p:pic>
      <p:sp>
        <p:nvSpPr>
          <p:cNvPr id="54" name="Google Shape;54;g2e65e758c49_1_3"/>
          <p:cNvSpPr txBox="1"/>
          <p:nvPr/>
        </p:nvSpPr>
        <p:spPr>
          <a:xfrm>
            <a:off x="7586875" y="177900"/>
            <a:ext cx="4117200" cy="493800"/>
          </a:xfrm>
          <a:prstGeom prst="rect">
            <a:avLst/>
          </a:prstGeom>
          <a:noFill/>
          <a:ln>
            <a:noFill/>
          </a:ln>
        </p:spPr>
        <p:txBody>
          <a:bodyPr spcFirstLastPara="1" wrap="square" lIns="0" tIns="16500" rIns="0" bIns="0" anchor="t" anchorCtr="0">
            <a:spAutoFit/>
          </a:bodyPr>
          <a:lstStyle/>
          <a:p>
            <a:pPr marL="12700" lvl="0" indent="0" algn="r" rtl="0">
              <a:lnSpc>
                <a:spcPct val="100000"/>
              </a:lnSpc>
              <a:spcBef>
                <a:spcPts val="0"/>
              </a:spcBef>
              <a:spcAft>
                <a:spcPts val="0"/>
              </a:spcAft>
              <a:buNone/>
            </a:pPr>
            <a:r>
              <a:rPr lang="el-GR" sz="3100" b="1">
                <a:solidFill>
                  <a:srgbClr val="001E52"/>
                </a:solidFill>
                <a:latin typeface="Arial"/>
                <a:ea typeface="Arial"/>
                <a:cs typeface="Arial"/>
                <a:sym typeface="Arial"/>
              </a:rPr>
              <a:t>19</a:t>
            </a:r>
            <a:r>
              <a:rPr lang="el-GR" sz="3100" b="1">
                <a:solidFill>
                  <a:srgbClr val="D5FF00"/>
                </a:solidFill>
                <a:latin typeface="Arial"/>
                <a:ea typeface="Arial"/>
                <a:cs typeface="Arial"/>
                <a:sym typeface="Arial"/>
              </a:rPr>
              <a:t>_</a:t>
            </a:r>
            <a:r>
              <a:rPr lang="el-GR" sz="3100" b="1">
                <a:solidFill>
                  <a:srgbClr val="001E52"/>
                </a:solidFill>
                <a:latin typeface="Arial"/>
                <a:ea typeface="Arial"/>
                <a:cs typeface="Arial"/>
                <a:sym typeface="Arial"/>
              </a:rPr>
              <a:t>Ιουνίου</a:t>
            </a:r>
            <a:r>
              <a:rPr lang="el-GR" sz="3100" b="1">
                <a:solidFill>
                  <a:srgbClr val="D5FF00"/>
                </a:solidFill>
                <a:latin typeface="Arial"/>
                <a:ea typeface="Arial"/>
                <a:cs typeface="Arial"/>
                <a:sym typeface="Arial"/>
              </a:rPr>
              <a:t>_</a:t>
            </a:r>
            <a:r>
              <a:rPr lang="el-GR" sz="3100" b="1">
                <a:solidFill>
                  <a:srgbClr val="001E52"/>
                </a:solidFill>
                <a:latin typeface="Arial"/>
                <a:ea typeface="Arial"/>
                <a:cs typeface="Arial"/>
                <a:sym typeface="Arial"/>
              </a:rPr>
              <a:t>2024</a:t>
            </a:r>
            <a:endParaRPr sz="3100">
              <a:latin typeface="Arial"/>
              <a:ea typeface="Arial"/>
              <a:cs typeface="Arial"/>
              <a:sym typeface="Arial"/>
            </a:endParaRPr>
          </a:p>
        </p:txBody>
      </p:sp>
      <p:sp>
        <p:nvSpPr>
          <p:cNvPr id="55" name="Google Shape;55;g2e65e758c49_1_3"/>
          <p:cNvSpPr/>
          <p:nvPr/>
        </p:nvSpPr>
        <p:spPr>
          <a:xfrm>
            <a:off x="1289681" y="9884693"/>
            <a:ext cx="1892935" cy="1424304"/>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56" name="Google Shape;56;g2e65e758c49_1_3"/>
          <p:cNvSpPr/>
          <p:nvPr/>
        </p:nvSpPr>
        <p:spPr>
          <a:xfrm>
            <a:off x="18759766" y="0"/>
            <a:ext cx="1344930" cy="1193165"/>
          </a:xfrm>
          <a:custGeom>
            <a:avLst/>
            <a:gdLst/>
            <a:ahLst/>
            <a:cxnLst/>
            <a:rect l="l" t="t" r="r" b="b"/>
            <a:pathLst>
              <a:path w="1344930" h="1193165" extrusionOk="0">
                <a:moveTo>
                  <a:pt x="1344325" y="0"/>
                </a:moveTo>
                <a:lnTo>
                  <a:pt x="664032" y="0"/>
                </a:lnTo>
                <a:lnTo>
                  <a:pt x="0" y="1192717"/>
                </a:lnTo>
                <a:lnTo>
                  <a:pt x="1344325" y="181313"/>
                </a:lnTo>
                <a:lnTo>
                  <a:pt x="1344325"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g2e64e5ab97d_1_10"/>
          <p:cNvSpPr txBox="1">
            <a:spLocks noGrp="1"/>
          </p:cNvSpPr>
          <p:nvPr>
            <p:ph type="title"/>
          </p:nvPr>
        </p:nvSpPr>
        <p:spPr>
          <a:xfrm>
            <a:off x="2043622" y="1165050"/>
            <a:ext cx="118146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Η Εθνική Leasing</a:t>
            </a:r>
            <a:endParaRPr sz="4050"/>
          </a:p>
        </p:txBody>
      </p:sp>
      <p:sp>
        <p:nvSpPr>
          <p:cNvPr id="276" name="Google Shape;276;g2e64e5ab97d_1_10"/>
          <p:cNvSpPr txBox="1"/>
          <p:nvPr/>
        </p:nvSpPr>
        <p:spPr>
          <a:xfrm>
            <a:off x="1436750" y="2253000"/>
            <a:ext cx="15710400" cy="8320661"/>
          </a:xfrm>
          <a:prstGeom prst="rect">
            <a:avLst/>
          </a:prstGeom>
          <a:noFill/>
          <a:ln>
            <a:noFill/>
          </a:ln>
        </p:spPr>
        <p:txBody>
          <a:bodyPr spcFirstLastPara="1" wrap="square" lIns="0" tIns="43800" rIns="0" bIns="0" anchor="t" anchorCtr="0">
            <a:spAutoFit/>
          </a:bodyPr>
          <a:lstStyle/>
          <a:p>
            <a:pPr marL="0" lvl="0" indent="0" algn="l" rtl="0">
              <a:lnSpc>
                <a:spcPct val="115000"/>
              </a:lnSpc>
              <a:spcBef>
                <a:spcPts val="1200"/>
              </a:spcBef>
              <a:spcAft>
                <a:spcPts val="0"/>
              </a:spcAft>
              <a:buClr>
                <a:schemeClr val="dk1"/>
              </a:buClr>
              <a:buSzPts val="358"/>
              <a:buFont typeface="Arial"/>
              <a:buNone/>
            </a:pPr>
            <a:r>
              <a:rPr lang="el-GR" sz="2700" b="1" dirty="0">
                <a:solidFill>
                  <a:srgbClr val="001E52"/>
                </a:solidFill>
              </a:rPr>
              <a:t>Επιπρόσθετα, η Εταιρεία έχει αναλάβει σημαντικές περιβαλλοντικές πρωτοβουλίες και δράσεις και παρέχει τα κατάλληλα εργαλεία για την επιτάχυνση της πράσινης μετάβασης.</a:t>
            </a:r>
            <a:endParaRPr sz="2700" b="1" dirty="0">
              <a:solidFill>
                <a:srgbClr val="001E52"/>
              </a:solidFill>
            </a:endParaRPr>
          </a:p>
          <a:p>
            <a:pPr marL="0" lvl="0" indent="0" algn="just" rtl="0">
              <a:lnSpc>
                <a:spcPct val="150000"/>
              </a:lnSpc>
              <a:spcBef>
                <a:spcPts val="1200"/>
              </a:spcBef>
              <a:spcAft>
                <a:spcPts val="0"/>
              </a:spcAft>
              <a:buClr>
                <a:schemeClr val="dk1"/>
              </a:buClr>
              <a:buSzPts val="358"/>
              <a:buFont typeface="Arial"/>
              <a:buNone/>
            </a:pPr>
            <a:r>
              <a:rPr lang="el-GR" sz="2700" b="1" dirty="0">
                <a:solidFill>
                  <a:srgbClr val="001E52"/>
                </a:solidFill>
              </a:rPr>
              <a:t>Η  ΕΘΝΙΚΗ Leasing δραστηριοποιείται σε μια σειρά από υπηρεσίες όπως Χρηματοδοτική Μίσθωση:</a:t>
            </a:r>
            <a:endParaRPr sz="2700" b="1" dirty="0">
              <a:solidFill>
                <a:srgbClr val="001E52"/>
              </a:solidFill>
            </a:endParaRPr>
          </a:p>
          <a:p>
            <a:pPr marL="457200" lvl="0" indent="-400050" algn="just" rtl="0">
              <a:lnSpc>
                <a:spcPct val="150000"/>
              </a:lnSpc>
              <a:spcBef>
                <a:spcPts val="1200"/>
              </a:spcBef>
              <a:spcAft>
                <a:spcPts val="0"/>
              </a:spcAft>
              <a:buClr>
                <a:srgbClr val="001E52"/>
              </a:buClr>
              <a:buSzPts val="2700"/>
              <a:buChar char="●"/>
            </a:pPr>
            <a:r>
              <a:rPr lang="el-GR" sz="2700" b="1" dirty="0" err="1">
                <a:solidFill>
                  <a:srgbClr val="001E52"/>
                </a:solidFill>
              </a:rPr>
              <a:t>Φωτοβολταϊκών</a:t>
            </a:r>
            <a:r>
              <a:rPr lang="el-GR" sz="2700" b="1" dirty="0">
                <a:solidFill>
                  <a:srgbClr val="001E52"/>
                </a:solidFill>
              </a:rPr>
              <a:t> και αιολικών πάρκων</a:t>
            </a:r>
            <a:endParaRPr sz="2700" b="1" dirty="0">
              <a:solidFill>
                <a:srgbClr val="001E52"/>
              </a:solidFill>
            </a:endParaRPr>
          </a:p>
          <a:p>
            <a:pPr marL="457200" lvl="0" indent="-400050" algn="just" rtl="0">
              <a:lnSpc>
                <a:spcPct val="150000"/>
              </a:lnSpc>
              <a:spcBef>
                <a:spcPts val="0"/>
              </a:spcBef>
              <a:spcAft>
                <a:spcPts val="0"/>
              </a:spcAft>
              <a:buClr>
                <a:srgbClr val="001E52"/>
              </a:buClr>
              <a:buSzPts val="2700"/>
              <a:buChar char="●"/>
            </a:pPr>
            <a:r>
              <a:rPr lang="el-GR" sz="2700" b="1" dirty="0">
                <a:solidFill>
                  <a:srgbClr val="001E52"/>
                </a:solidFill>
              </a:rPr>
              <a:t>Επιβατικών οχημάτων συμβατικών και ηλεκτρικών</a:t>
            </a:r>
            <a:endParaRPr sz="2700" b="1" dirty="0">
              <a:solidFill>
                <a:srgbClr val="001E52"/>
              </a:solidFill>
            </a:endParaRPr>
          </a:p>
          <a:p>
            <a:pPr marL="457200" lvl="0" indent="-400050" algn="just" rtl="0">
              <a:lnSpc>
                <a:spcPct val="150000"/>
              </a:lnSpc>
              <a:spcBef>
                <a:spcPts val="0"/>
              </a:spcBef>
              <a:spcAft>
                <a:spcPts val="0"/>
              </a:spcAft>
              <a:buClr>
                <a:srgbClr val="001E52"/>
              </a:buClr>
              <a:buSzPts val="2700"/>
              <a:buChar char="●"/>
            </a:pPr>
            <a:r>
              <a:rPr lang="el-GR" sz="2700" b="1" dirty="0">
                <a:solidFill>
                  <a:srgbClr val="001E52"/>
                </a:solidFill>
              </a:rPr>
              <a:t>Ηλεκτρικών επαγγελματικών οχημάτων</a:t>
            </a:r>
            <a:endParaRPr sz="2700" b="1" dirty="0">
              <a:solidFill>
                <a:srgbClr val="001E52"/>
              </a:solidFill>
            </a:endParaRPr>
          </a:p>
          <a:p>
            <a:pPr marL="457200" lvl="0" indent="-400050" algn="just" rtl="0">
              <a:lnSpc>
                <a:spcPct val="150000"/>
              </a:lnSpc>
              <a:spcBef>
                <a:spcPts val="0"/>
              </a:spcBef>
              <a:spcAft>
                <a:spcPts val="0"/>
              </a:spcAft>
              <a:buClr>
                <a:srgbClr val="001E52"/>
              </a:buClr>
              <a:buSzPts val="2700"/>
              <a:buChar char="●"/>
            </a:pPr>
            <a:r>
              <a:rPr lang="el-GR" sz="2700" b="1" dirty="0">
                <a:solidFill>
                  <a:srgbClr val="001E52"/>
                </a:solidFill>
              </a:rPr>
              <a:t>Εξοπλισμού, καινούργιων ή μεταχειρισμένων φορτηγών (Ι.Χ. και Δ.Χ) και μηχανημάτων έργου </a:t>
            </a:r>
            <a:endParaRPr sz="2700" b="1" dirty="0">
              <a:solidFill>
                <a:srgbClr val="001E52"/>
              </a:solidFill>
            </a:endParaRPr>
          </a:p>
          <a:p>
            <a:pPr marL="457200" lvl="0" indent="-400050" algn="just" rtl="0">
              <a:lnSpc>
                <a:spcPct val="150000"/>
              </a:lnSpc>
              <a:spcBef>
                <a:spcPts val="0"/>
              </a:spcBef>
              <a:spcAft>
                <a:spcPts val="0"/>
              </a:spcAft>
              <a:buClr>
                <a:srgbClr val="001E52"/>
              </a:buClr>
              <a:buSzPts val="2700"/>
              <a:buChar char="●"/>
            </a:pPr>
            <a:r>
              <a:rPr lang="el-GR" sz="2700" b="1" dirty="0">
                <a:solidFill>
                  <a:srgbClr val="001E52"/>
                </a:solidFill>
              </a:rPr>
              <a:t>Ακινήτων για επαγγελματική ή ιδιωτική χρήση</a:t>
            </a:r>
          </a:p>
          <a:p>
            <a:pPr marL="0" lvl="0" indent="0" algn="just" rtl="0">
              <a:lnSpc>
                <a:spcPct val="150000"/>
              </a:lnSpc>
              <a:spcBef>
                <a:spcPts val="1200"/>
              </a:spcBef>
              <a:spcAft>
                <a:spcPts val="0"/>
              </a:spcAft>
              <a:buNone/>
            </a:pPr>
            <a:r>
              <a:rPr lang="el-GR" sz="2700" b="1" dirty="0">
                <a:solidFill>
                  <a:srgbClr val="001E52"/>
                </a:solidFill>
              </a:rPr>
              <a:t>καθώς και Μακροχρόνια λειτουργική μίσθωση  </a:t>
            </a:r>
            <a:endParaRPr sz="2700" b="1" dirty="0">
              <a:solidFill>
                <a:srgbClr val="001E52"/>
              </a:solidFill>
            </a:endParaRPr>
          </a:p>
          <a:p>
            <a:pPr marL="457200" lvl="0" indent="-400050" algn="just" rtl="0">
              <a:lnSpc>
                <a:spcPct val="150000"/>
              </a:lnSpc>
              <a:spcBef>
                <a:spcPts val="1200"/>
              </a:spcBef>
              <a:spcAft>
                <a:spcPts val="0"/>
              </a:spcAft>
              <a:buClr>
                <a:srgbClr val="001E52"/>
              </a:buClr>
              <a:buSzPts val="2700"/>
              <a:buChar char="●"/>
            </a:pPr>
            <a:r>
              <a:rPr lang="el-GR" sz="2700" b="1" dirty="0">
                <a:solidFill>
                  <a:srgbClr val="001E52"/>
                </a:solidFill>
              </a:rPr>
              <a:t>Επιβατικών, φορτηγών και Δημοσίας Χρήσεως  οχημάτων</a:t>
            </a:r>
            <a:endParaRPr sz="2700" b="1" dirty="0">
              <a:solidFill>
                <a:srgbClr val="001E52"/>
              </a:solidFill>
            </a:endParaRPr>
          </a:p>
          <a:p>
            <a:pPr marL="12700" lvl="0" indent="0" algn="l" rtl="0">
              <a:lnSpc>
                <a:spcPct val="100000"/>
              </a:lnSpc>
              <a:spcBef>
                <a:spcPts val="1200"/>
              </a:spcBef>
              <a:spcAft>
                <a:spcPts val="0"/>
              </a:spcAft>
              <a:buNone/>
            </a:pPr>
            <a:endParaRPr sz="1072" b="1" dirty="0">
              <a:solidFill>
                <a:srgbClr val="001E52"/>
              </a:solidFill>
            </a:endParaRPr>
          </a:p>
        </p:txBody>
      </p:sp>
      <p:sp>
        <p:nvSpPr>
          <p:cNvPr id="277" name="Google Shape;277;g2e64e5ab97d_1_10"/>
          <p:cNvSpPr/>
          <p:nvPr/>
        </p:nvSpPr>
        <p:spPr>
          <a:xfrm>
            <a:off x="16043568" y="-381000"/>
            <a:ext cx="3395344"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78" name="Google Shape;278;g2e64e5ab97d_1_10"/>
          <p:cNvSpPr/>
          <p:nvPr/>
        </p:nvSpPr>
        <p:spPr>
          <a:xfrm>
            <a:off x="1289681" y="9884693"/>
            <a:ext cx="1892935" cy="1424304"/>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79" name="Google Shape;279;g2e64e5ab97d_1_10"/>
          <p:cNvSpPr/>
          <p:nvPr/>
        </p:nvSpPr>
        <p:spPr>
          <a:xfrm>
            <a:off x="1020292" y="2527708"/>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280" name="Google Shape;280;g2e64e5ab97d_1_10"/>
          <p:cNvGrpSpPr/>
          <p:nvPr/>
        </p:nvGrpSpPr>
        <p:grpSpPr>
          <a:xfrm>
            <a:off x="1490820" y="1165056"/>
            <a:ext cx="345439" cy="1066597"/>
            <a:chOff x="1490820" y="1165056"/>
            <a:chExt cx="345439" cy="1066597"/>
          </a:xfrm>
        </p:grpSpPr>
        <p:sp>
          <p:nvSpPr>
            <p:cNvPr id="281" name="Google Shape;281;g2e64e5ab97d_1_10"/>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82" name="Google Shape;282;g2e64e5ab97d_1_10"/>
            <p:cNvSpPr/>
            <p:nvPr/>
          </p:nvSpPr>
          <p:spPr>
            <a:xfrm>
              <a:off x="1490820" y="1969398"/>
              <a:ext cx="345439"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83" name="Google Shape;283;g2e64e5ab97d_1_10"/>
            <p:cNvSpPr/>
            <p:nvPr/>
          </p:nvSpPr>
          <p:spPr>
            <a:xfrm>
              <a:off x="1490820" y="1969398"/>
              <a:ext cx="345439"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284" name="Google Shape;284;g2e64e5ab97d_1_10"/>
          <p:cNvSpPr/>
          <p:nvPr/>
        </p:nvSpPr>
        <p:spPr>
          <a:xfrm>
            <a:off x="1663331" y="827413"/>
            <a:ext cx="0" cy="227330"/>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85" name="Google Shape;285;g2e64e5ab97d_1_10"/>
          <p:cNvSpPr/>
          <p:nvPr/>
        </p:nvSpPr>
        <p:spPr>
          <a:xfrm>
            <a:off x="1663331" y="600473"/>
            <a:ext cx="0" cy="141604"/>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286" name="Google Shape;286;g2e64e5ab97d_1_10"/>
          <p:cNvGrpSpPr/>
          <p:nvPr/>
        </p:nvGrpSpPr>
        <p:grpSpPr>
          <a:xfrm>
            <a:off x="19110947" y="10763357"/>
            <a:ext cx="888365" cy="440690"/>
            <a:chOff x="19110947" y="10763357"/>
            <a:chExt cx="888365" cy="440690"/>
          </a:xfrm>
        </p:grpSpPr>
        <p:sp>
          <p:nvSpPr>
            <p:cNvPr id="287" name="Google Shape;287;g2e64e5ab97d_1_10"/>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288" name="Google Shape;288;g2e64e5ab97d_1_10"/>
            <p:cNvPicPr preferRelativeResize="0"/>
            <p:nvPr/>
          </p:nvPicPr>
          <p:blipFill rotWithShape="1">
            <a:blip r:embed="rId3">
              <a:alphaModFix/>
            </a:blip>
            <a:srcRect/>
            <a:stretch/>
          </p:blipFill>
          <p:spPr>
            <a:xfrm>
              <a:off x="19427298" y="10814176"/>
              <a:ext cx="146341" cy="220433"/>
            </a:xfrm>
            <a:prstGeom prst="rect">
              <a:avLst/>
            </a:prstGeom>
            <a:noFill/>
            <a:ln>
              <a:noFill/>
            </a:ln>
          </p:spPr>
        </p:pic>
      </p:grpSp>
      <p:grpSp>
        <p:nvGrpSpPr>
          <p:cNvPr id="289" name="Google Shape;289;g2e64e5ab97d_1_10"/>
          <p:cNvGrpSpPr/>
          <p:nvPr/>
        </p:nvGrpSpPr>
        <p:grpSpPr>
          <a:xfrm>
            <a:off x="18752611" y="10195661"/>
            <a:ext cx="861048" cy="426925"/>
            <a:chOff x="18752611" y="10195661"/>
            <a:chExt cx="861048" cy="426925"/>
          </a:xfrm>
        </p:grpSpPr>
        <p:pic>
          <p:nvPicPr>
            <p:cNvPr id="290" name="Google Shape;290;g2e64e5ab97d_1_10"/>
            <p:cNvPicPr preferRelativeResize="0"/>
            <p:nvPr/>
          </p:nvPicPr>
          <p:blipFill rotWithShape="1">
            <a:blip r:embed="rId4">
              <a:alphaModFix/>
            </a:blip>
            <a:srcRect/>
            <a:stretch/>
          </p:blipFill>
          <p:spPr>
            <a:xfrm>
              <a:off x="18752611" y="10373243"/>
              <a:ext cx="502929" cy="249343"/>
            </a:xfrm>
            <a:prstGeom prst="rect">
              <a:avLst/>
            </a:prstGeom>
            <a:noFill/>
            <a:ln>
              <a:noFill/>
            </a:ln>
          </p:spPr>
        </p:pic>
        <p:pic>
          <p:nvPicPr>
            <p:cNvPr id="291" name="Google Shape;291;g2e64e5ab97d_1_10"/>
            <p:cNvPicPr preferRelativeResize="0"/>
            <p:nvPr/>
          </p:nvPicPr>
          <p:blipFill rotWithShape="1">
            <a:blip r:embed="rId5">
              <a:alphaModFix/>
            </a:blip>
            <a:srcRect/>
            <a:stretch/>
          </p:blipFill>
          <p:spPr>
            <a:xfrm>
              <a:off x="19274577" y="10195661"/>
              <a:ext cx="339082" cy="168120"/>
            </a:xfrm>
            <a:prstGeom prst="rect">
              <a:avLst/>
            </a:prstGeom>
            <a:noFill/>
            <a:ln>
              <a:noFill/>
            </a:ln>
          </p:spPr>
        </p:pic>
      </p:grpSp>
      <p:pic>
        <p:nvPicPr>
          <p:cNvPr id="292" name="Google Shape;292;g2e64e5ab97d_1_10"/>
          <p:cNvPicPr preferRelativeResize="0"/>
          <p:nvPr/>
        </p:nvPicPr>
        <p:blipFill>
          <a:blip r:embed="rId6">
            <a:alphaModFix/>
          </a:blip>
          <a:stretch>
            <a:fillRect/>
          </a:stretch>
        </p:blipFill>
        <p:spPr>
          <a:xfrm>
            <a:off x="16936678" y="4736573"/>
            <a:ext cx="2676975" cy="83203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9"/>
          <p:cNvSpPr txBox="1">
            <a:spLocks noGrp="1"/>
          </p:cNvSpPr>
          <p:nvPr>
            <p:ph type="title"/>
          </p:nvPr>
        </p:nvSpPr>
        <p:spPr>
          <a:xfrm>
            <a:off x="2057227" y="1165050"/>
            <a:ext cx="111312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Ο ρόλος της Εθνικής Leasing</a:t>
            </a:r>
            <a:endParaRPr sz="4050"/>
          </a:p>
        </p:txBody>
      </p:sp>
      <p:sp>
        <p:nvSpPr>
          <p:cNvPr id="298" name="Google Shape;298;p9"/>
          <p:cNvSpPr txBox="1"/>
          <p:nvPr/>
        </p:nvSpPr>
        <p:spPr>
          <a:xfrm>
            <a:off x="1400800" y="3487375"/>
            <a:ext cx="15962400" cy="6646548"/>
          </a:xfrm>
          <a:prstGeom prst="rect">
            <a:avLst/>
          </a:prstGeom>
          <a:noFill/>
          <a:ln>
            <a:noFill/>
          </a:ln>
        </p:spPr>
        <p:txBody>
          <a:bodyPr spcFirstLastPara="1" wrap="square" lIns="0" tIns="12050" rIns="0" bIns="0" anchor="t" anchorCtr="0">
            <a:spAutoFit/>
          </a:bodyPr>
          <a:lstStyle/>
          <a:p>
            <a:pPr marL="0" lvl="0" indent="0" algn="l" rtl="0">
              <a:lnSpc>
                <a:spcPct val="115000"/>
              </a:lnSpc>
              <a:spcBef>
                <a:spcPts val="1200"/>
              </a:spcBef>
              <a:spcAft>
                <a:spcPts val="0"/>
              </a:spcAft>
              <a:buClr>
                <a:schemeClr val="dk1"/>
              </a:buClr>
              <a:buSzPts val="1100"/>
              <a:buFont typeface="Arial"/>
              <a:buNone/>
            </a:pPr>
            <a:r>
              <a:rPr lang="el-GR" sz="2700" b="1" dirty="0">
                <a:solidFill>
                  <a:srgbClr val="001E52"/>
                </a:solidFill>
              </a:rPr>
              <a:t>Σύμβαση 4ετίας με 100.000Km/έτος ή 5ετίας με 75.000Km/έτος</a:t>
            </a:r>
          </a:p>
          <a:p>
            <a:pPr marL="0" lvl="0" indent="0" algn="l" rtl="0">
              <a:lnSpc>
                <a:spcPct val="115000"/>
              </a:lnSpc>
              <a:spcBef>
                <a:spcPts val="1200"/>
              </a:spcBef>
              <a:spcAft>
                <a:spcPts val="0"/>
              </a:spcAft>
              <a:buClr>
                <a:schemeClr val="dk1"/>
              </a:buClr>
              <a:buSzPts val="1100"/>
              <a:buFont typeface="Arial"/>
              <a:buNone/>
            </a:pPr>
            <a:r>
              <a:rPr lang="el-GR" sz="2700" b="1" dirty="0">
                <a:solidFill>
                  <a:srgbClr val="001E52"/>
                </a:solidFill>
              </a:rPr>
              <a:t>Χ</a:t>
            </a:r>
            <a:r>
              <a:rPr lang="el-GR" sz="2700" b="1" dirty="0">
                <a:solidFill>
                  <a:srgbClr val="001E52"/>
                </a:solidFill>
                <a:latin typeface="Arial"/>
                <a:ea typeface="Arial"/>
                <a:cs typeface="Arial"/>
                <a:sym typeface="Arial"/>
              </a:rPr>
              <a:t>ρηματοδότηση οχήματος στους ιδιοκτήτες άδειας ταξί</a:t>
            </a:r>
            <a:r>
              <a:rPr lang="el-GR" sz="2700" b="1" dirty="0">
                <a:solidFill>
                  <a:srgbClr val="001E52"/>
                </a:solidFill>
              </a:rPr>
              <a:t>, με σταθερό μηνιαίο μίσθωμα σε όλη τη διάρκεια της μίσθωσης</a:t>
            </a:r>
            <a:endParaRPr sz="2700" b="1" dirty="0">
              <a:solidFill>
                <a:srgbClr val="001E52"/>
              </a:solidFill>
            </a:endParaRPr>
          </a:p>
          <a:p>
            <a:pPr marL="48260" lvl="0" indent="0" algn="l" rtl="0">
              <a:lnSpc>
                <a:spcPct val="100000"/>
              </a:lnSpc>
              <a:spcBef>
                <a:spcPts val="2640"/>
              </a:spcBef>
              <a:spcAft>
                <a:spcPts val="0"/>
              </a:spcAft>
              <a:buNone/>
            </a:pPr>
            <a:r>
              <a:rPr lang="el-GR" sz="2700" b="1" dirty="0">
                <a:solidFill>
                  <a:srgbClr val="001E52"/>
                </a:solidFill>
              </a:rPr>
              <a:t>Συμβολικό κόστος μεταβίβασης του οχήματος στην λήξη της μίσθωσης</a:t>
            </a:r>
            <a:br>
              <a:rPr lang="el-GR" sz="2700" b="1" dirty="0">
                <a:solidFill>
                  <a:srgbClr val="001E52"/>
                </a:solidFill>
              </a:rPr>
            </a:br>
            <a:br>
              <a:rPr lang="el-GR" sz="2700" b="1" dirty="0">
                <a:solidFill>
                  <a:srgbClr val="001E52"/>
                </a:solidFill>
              </a:rPr>
            </a:br>
            <a:r>
              <a:rPr lang="el-GR" sz="2700" b="1" dirty="0">
                <a:solidFill>
                  <a:srgbClr val="001E52"/>
                </a:solidFill>
              </a:rPr>
              <a:t>Ποικιλία 7 διαφορετικών τύπων οχημάτων όπως Skoda, </a:t>
            </a:r>
            <a:r>
              <a:rPr lang="el-GR" sz="2700" b="1" dirty="0" err="1">
                <a:solidFill>
                  <a:srgbClr val="001E52"/>
                </a:solidFill>
              </a:rPr>
              <a:t>Mercedes</a:t>
            </a:r>
            <a:r>
              <a:rPr lang="el-GR" sz="2700" b="1" dirty="0">
                <a:solidFill>
                  <a:srgbClr val="001E52"/>
                </a:solidFill>
              </a:rPr>
              <a:t>, VW, KIA, Hyundai, MG, BYD</a:t>
            </a:r>
            <a:endParaRPr sz="2700" b="1" dirty="0">
              <a:solidFill>
                <a:srgbClr val="001E52"/>
              </a:solidFill>
            </a:endParaRPr>
          </a:p>
          <a:p>
            <a:pPr marL="0" lvl="0" indent="0" algn="l" rtl="0">
              <a:lnSpc>
                <a:spcPct val="115000"/>
              </a:lnSpc>
              <a:spcBef>
                <a:spcPts val="1200"/>
              </a:spcBef>
              <a:spcAft>
                <a:spcPts val="0"/>
              </a:spcAft>
              <a:buClr>
                <a:schemeClr val="dk1"/>
              </a:buClr>
              <a:buSzPts val="1100"/>
              <a:buFont typeface="Arial"/>
              <a:buNone/>
            </a:pPr>
            <a:endParaRPr sz="1700" dirty="0"/>
          </a:p>
          <a:p>
            <a:pPr marL="0" lvl="0" indent="0" algn="l" rtl="0">
              <a:lnSpc>
                <a:spcPct val="115000"/>
              </a:lnSpc>
              <a:spcBef>
                <a:spcPts val="1200"/>
              </a:spcBef>
              <a:spcAft>
                <a:spcPts val="0"/>
              </a:spcAft>
              <a:buClr>
                <a:schemeClr val="dk1"/>
              </a:buClr>
              <a:buSzPts val="1100"/>
              <a:buFont typeface="Arial"/>
              <a:buNone/>
            </a:pPr>
            <a:endParaRPr sz="2700" b="1" dirty="0">
              <a:solidFill>
                <a:srgbClr val="001E52"/>
              </a:solidFill>
            </a:endParaRPr>
          </a:p>
          <a:p>
            <a:pPr marL="0" marR="2245995" lvl="0" indent="0" algn="l" rtl="0">
              <a:lnSpc>
                <a:spcPct val="263181"/>
              </a:lnSpc>
              <a:spcBef>
                <a:spcPts val="1200"/>
              </a:spcBef>
              <a:spcAft>
                <a:spcPts val="0"/>
              </a:spcAft>
              <a:buClr>
                <a:schemeClr val="dk1"/>
              </a:buClr>
              <a:buFont typeface="Arial"/>
              <a:buNone/>
            </a:pPr>
            <a:endParaRPr sz="2700" b="1" dirty="0">
              <a:solidFill>
                <a:srgbClr val="001E52"/>
              </a:solidFill>
              <a:latin typeface="Arial"/>
              <a:ea typeface="Arial"/>
              <a:cs typeface="Arial"/>
              <a:sym typeface="Arial"/>
            </a:endParaRPr>
          </a:p>
          <a:p>
            <a:pPr marL="0" marR="2245995" lvl="0" indent="0" algn="l" rtl="0">
              <a:lnSpc>
                <a:spcPct val="263181"/>
              </a:lnSpc>
              <a:spcBef>
                <a:spcPts val="715"/>
              </a:spcBef>
              <a:spcAft>
                <a:spcPts val="0"/>
              </a:spcAft>
              <a:buClr>
                <a:schemeClr val="dk1"/>
              </a:buClr>
              <a:buFont typeface="Arial"/>
              <a:buNone/>
            </a:pPr>
            <a:endParaRPr sz="2200" b="1" dirty="0">
              <a:solidFill>
                <a:srgbClr val="001E52"/>
              </a:solidFill>
            </a:endParaRPr>
          </a:p>
        </p:txBody>
      </p:sp>
      <p:sp>
        <p:nvSpPr>
          <p:cNvPr id="299" name="Google Shape;299;p9"/>
          <p:cNvSpPr/>
          <p:nvPr/>
        </p:nvSpPr>
        <p:spPr>
          <a:xfrm>
            <a:off x="1289681" y="9884693"/>
            <a:ext cx="1892935" cy="1424304"/>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00" name="Google Shape;300;p9"/>
          <p:cNvSpPr/>
          <p:nvPr/>
        </p:nvSpPr>
        <p:spPr>
          <a:xfrm>
            <a:off x="1020292" y="3728156"/>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01" name="Google Shape;301;p9"/>
          <p:cNvSpPr/>
          <p:nvPr/>
        </p:nvSpPr>
        <p:spPr>
          <a:xfrm>
            <a:off x="1020292" y="4340953"/>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02" name="Google Shape;302;p9"/>
          <p:cNvSpPr/>
          <p:nvPr/>
        </p:nvSpPr>
        <p:spPr>
          <a:xfrm>
            <a:off x="1020292" y="5618337"/>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03" name="Google Shape;303;p9"/>
          <p:cNvSpPr/>
          <p:nvPr/>
        </p:nvSpPr>
        <p:spPr>
          <a:xfrm>
            <a:off x="15891168" y="0"/>
            <a:ext cx="3395344"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304" name="Google Shape;304;p9"/>
          <p:cNvGrpSpPr/>
          <p:nvPr/>
        </p:nvGrpSpPr>
        <p:grpSpPr>
          <a:xfrm>
            <a:off x="1490820" y="1165056"/>
            <a:ext cx="345440" cy="1066597"/>
            <a:chOff x="1490820" y="1165056"/>
            <a:chExt cx="345440" cy="1066597"/>
          </a:xfrm>
        </p:grpSpPr>
        <p:sp>
          <p:nvSpPr>
            <p:cNvPr id="305" name="Google Shape;305;p9"/>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06" name="Google Shape;306;p9"/>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07" name="Google Shape;307;p9"/>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308" name="Google Shape;308;p9"/>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09" name="Google Shape;309;p9"/>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310" name="Google Shape;310;p9"/>
          <p:cNvGrpSpPr/>
          <p:nvPr/>
        </p:nvGrpSpPr>
        <p:grpSpPr>
          <a:xfrm>
            <a:off x="19110947" y="10763357"/>
            <a:ext cx="888365" cy="440690"/>
            <a:chOff x="19110947" y="10763357"/>
            <a:chExt cx="888365" cy="440690"/>
          </a:xfrm>
        </p:grpSpPr>
        <p:sp>
          <p:nvSpPr>
            <p:cNvPr id="311" name="Google Shape;311;p9"/>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312" name="Google Shape;312;p9"/>
            <p:cNvPicPr preferRelativeResize="0"/>
            <p:nvPr/>
          </p:nvPicPr>
          <p:blipFill rotWithShape="1">
            <a:blip r:embed="rId3">
              <a:alphaModFix/>
            </a:blip>
            <a:srcRect/>
            <a:stretch/>
          </p:blipFill>
          <p:spPr>
            <a:xfrm>
              <a:off x="19427298" y="10814176"/>
              <a:ext cx="146341" cy="220433"/>
            </a:xfrm>
            <a:prstGeom prst="rect">
              <a:avLst/>
            </a:prstGeom>
            <a:noFill/>
            <a:ln>
              <a:noFill/>
            </a:ln>
          </p:spPr>
        </p:pic>
      </p:grpSp>
      <p:grpSp>
        <p:nvGrpSpPr>
          <p:cNvPr id="313" name="Google Shape;313;p9"/>
          <p:cNvGrpSpPr/>
          <p:nvPr/>
        </p:nvGrpSpPr>
        <p:grpSpPr>
          <a:xfrm>
            <a:off x="18752611" y="10195661"/>
            <a:ext cx="861048" cy="426925"/>
            <a:chOff x="18752611" y="10195661"/>
            <a:chExt cx="861048" cy="426925"/>
          </a:xfrm>
        </p:grpSpPr>
        <p:pic>
          <p:nvPicPr>
            <p:cNvPr id="314" name="Google Shape;314;p9"/>
            <p:cNvPicPr preferRelativeResize="0"/>
            <p:nvPr/>
          </p:nvPicPr>
          <p:blipFill rotWithShape="1">
            <a:blip r:embed="rId4">
              <a:alphaModFix/>
            </a:blip>
            <a:srcRect/>
            <a:stretch/>
          </p:blipFill>
          <p:spPr>
            <a:xfrm>
              <a:off x="18752611" y="10373243"/>
              <a:ext cx="502929" cy="249343"/>
            </a:xfrm>
            <a:prstGeom prst="rect">
              <a:avLst/>
            </a:prstGeom>
            <a:noFill/>
            <a:ln>
              <a:noFill/>
            </a:ln>
          </p:spPr>
        </p:pic>
        <p:pic>
          <p:nvPicPr>
            <p:cNvPr id="315" name="Google Shape;315;p9"/>
            <p:cNvPicPr preferRelativeResize="0"/>
            <p:nvPr/>
          </p:nvPicPr>
          <p:blipFill rotWithShape="1">
            <a:blip r:embed="rId5">
              <a:alphaModFix/>
            </a:blip>
            <a:srcRect/>
            <a:stretch/>
          </p:blipFill>
          <p:spPr>
            <a:xfrm>
              <a:off x="19274577" y="10195661"/>
              <a:ext cx="339082" cy="168120"/>
            </a:xfrm>
            <a:prstGeom prst="rect">
              <a:avLst/>
            </a:prstGeom>
            <a:noFill/>
            <a:ln>
              <a:noFill/>
            </a:ln>
          </p:spPr>
        </p:pic>
      </p:grpSp>
      <p:sp>
        <p:nvSpPr>
          <p:cNvPr id="316" name="Google Shape;316;p9"/>
          <p:cNvSpPr/>
          <p:nvPr/>
        </p:nvSpPr>
        <p:spPr>
          <a:xfrm>
            <a:off x="1020292" y="6426312"/>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317" name="Google Shape;317;p9"/>
          <p:cNvPicPr preferRelativeResize="0"/>
          <p:nvPr/>
        </p:nvPicPr>
        <p:blipFill>
          <a:blip r:embed="rId6">
            <a:alphaModFix/>
          </a:blip>
          <a:stretch>
            <a:fillRect/>
          </a:stretch>
        </p:blipFill>
        <p:spPr>
          <a:xfrm>
            <a:off x="16936678" y="2604973"/>
            <a:ext cx="2676975" cy="83203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10"/>
          <p:cNvSpPr/>
          <p:nvPr/>
        </p:nvSpPr>
        <p:spPr>
          <a:xfrm>
            <a:off x="15891168" y="0"/>
            <a:ext cx="3395344"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23" name="Google Shape;323;p10"/>
          <p:cNvSpPr/>
          <p:nvPr/>
        </p:nvSpPr>
        <p:spPr>
          <a:xfrm>
            <a:off x="1289681" y="9884693"/>
            <a:ext cx="1892935" cy="1424304"/>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24" name="Google Shape;324;p10"/>
          <p:cNvSpPr txBox="1">
            <a:spLocks noGrp="1"/>
          </p:cNvSpPr>
          <p:nvPr>
            <p:ph type="title"/>
          </p:nvPr>
        </p:nvSpPr>
        <p:spPr>
          <a:xfrm>
            <a:off x="2023500" y="1165050"/>
            <a:ext cx="117024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Ο ρόλος της Εθνικής Leasing</a:t>
            </a:r>
            <a:endParaRPr sz="4050"/>
          </a:p>
        </p:txBody>
      </p:sp>
      <p:sp>
        <p:nvSpPr>
          <p:cNvPr id="325" name="Google Shape;325;p10"/>
          <p:cNvSpPr txBox="1"/>
          <p:nvPr/>
        </p:nvSpPr>
        <p:spPr>
          <a:xfrm>
            <a:off x="1400800" y="2725375"/>
            <a:ext cx="14940600" cy="6449186"/>
          </a:xfrm>
          <a:prstGeom prst="rect">
            <a:avLst/>
          </a:prstGeom>
          <a:noFill/>
          <a:ln>
            <a:noFill/>
          </a:ln>
        </p:spPr>
        <p:txBody>
          <a:bodyPr spcFirstLastPara="1" wrap="square" lIns="0" tIns="12050" rIns="0" bIns="0" anchor="t" anchorCtr="0">
            <a:spAutoFit/>
          </a:bodyPr>
          <a:lstStyle/>
          <a:p>
            <a:pPr marL="12700" lvl="0" indent="0" algn="l" rtl="0">
              <a:lnSpc>
                <a:spcPct val="100000"/>
              </a:lnSpc>
              <a:spcBef>
                <a:spcPts val="0"/>
              </a:spcBef>
              <a:spcAft>
                <a:spcPts val="0"/>
              </a:spcAft>
              <a:buNone/>
            </a:pPr>
            <a:r>
              <a:rPr lang="el-GR" sz="3000" b="1" dirty="0">
                <a:solidFill>
                  <a:srgbClr val="001E52"/>
                </a:solidFill>
                <a:latin typeface="Arial"/>
                <a:ea typeface="Arial"/>
                <a:cs typeface="Arial"/>
                <a:sym typeface="Arial"/>
              </a:rPr>
              <a:t>Στο πλαίσιο της συνεργασίας μας η Εθνική Leasing θα π</a:t>
            </a:r>
            <a:r>
              <a:rPr lang="el-GR" sz="3000" b="1" dirty="0">
                <a:solidFill>
                  <a:srgbClr val="001E52"/>
                </a:solidFill>
              </a:rPr>
              <a:t>ροσφέρει</a:t>
            </a:r>
            <a:r>
              <a:rPr lang="el-GR" sz="3000" b="1" dirty="0">
                <a:solidFill>
                  <a:srgbClr val="001E52"/>
                </a:solidFill>
                <a:latin typeface="Arial"/>
                <a:ea typeface="Arial"/>
                <a:cs typeface="Arial"/>
                <a:sym typeface="Arial"/>
              </a:rPr>
              <a:t>:</a:t>
            </a:r>
            <a:endParaRPr sz="3000" dirty="0">
              <a:latin typeface="Arial"/>
              <a:ea typeface="Arial"/>
              <a:cs typeface="Arial"/>
              <a:sym typeface="Arial"/>
            </a:endParaRPr>
          </a:p>
          <a:p>
            <a:pPr marL="276225" marR="5640705" lvl="0" indent="-227965" algn="l" rtl="0">
              <a:lnSpc>
                <a:spcPct val="113799"/>
              </a:lnSpc>
              <a:spcBef>
                <a:spcPts val="2275"/>
              </a:spcBef>
              <a:spcAft>
                <a:spcPts val="0"/>
              </a:spcAft>
              <a:buNone/>
            </a:pPr>
            <a:r>
              <a:rPr lang="el-GR" sz="2700" b="1" dirty="0">
                <a:solidFill>
                  <a:srgbClr val="001E52"/>
                </a:solidFill>
              </a:rPr>
              <a:t>Σταθερό </a:t>
            </a:r>
            <a:r>
              <a:rPr lang="el-GR" sz="2700" b="1" dirty="0">
                <a:solidFill>
                  <a:srgbClr val="001E52"/>
                </a:solidFill>
                <a:latin typeface="Arial"/>
                <a:ea typeface="Arial"/>
                <a:cs typeface="Arial"/>
                <a:sym typeface="Arial"/>
              </a:rPr>
              <a:t>μηνιαίο μίσθωμα το οποίο περιλαμβάνει: </a:t>
            </a:r>
            <a:endParaRPr lang="el-GR" sz="2700" b="1" dirty="0">
              <a:solidFill>
                <a:srgbClr val="001E52"/>
              </a:solidFill>
            </a:endParaRPr>
          </a:p>
          <a:p>
            <a:pPr marL="276225" marR="5640705" lvl="0" indent="-227965" algn="l" rtl="0">
              <a:lnSpc>
                <a:spcPct val="113799"/>
              </a:lnSpc>
              <a:spcBef>
                <a:spcPts val="2275"/>
              </a:spcBef>
              <a:spcAft>
                <a:spcPts val="0"/>
              </a:spcAft>
              <a:buNone/>
            </a:pPr>
            <a:r>
              <a:rPr lang="el-GR" sz="2700" b="1" dirty="0">
                <a:solidFill>
                  <a:srgbClr val="001E52"/>
                </a:solidFill>
              </a:rPr>
              <a:t>	αξία</a:t>
            </a:r>
            <a:r>
              <a:rPr lang="el-GR" sz="2700" b="1" dirty="0">
                <a:solidFill>
                  <a:srgbClr val="001E52"/>
                </a:solidFill>
                <a:latin typeface="Arial"/>
                <a:ea typeface="Arial"/>
                <a:cs typeface="Arial"/>
                <a:sym typeface="Arial"/>
              </a:rPr>
              <a:t> αυτοκινήτου</a:t>
            </a:r>
            <a:endParaRPr sz="2700" dirty="0">
              <a:latin typeface="Arial"/>
              <a:ea typeface="Arial"/>
              <a:cs typeface="Arial"/>
              <a:sym typeface="Arial"/>
            </a:endParaRPr>
          </a:p>
          <a:p>
            <a:pPr marL="276225" marR="2575560" lvl="0" indent="0" algn="l" rtl="0">
              <a:lnSpc>
                <a:spcPct val="109500"/>
              </a:lnSpc>
              <a:spcBef>
                <a:spcPts val="0"/>
              </a:spcBef>
              <a:spcAft>
                <a:spcPts val="0"/>
              </a:spcAft>
              <a:buNone/>
            </a:pPr>
            <a:r>
              <a:rPr lang="el-GR" sz="2700" b="1" dirty="0">
                <a:solidFill>
                  <a:srgbClr val="001E52"/>
                </a:solidFill>
                <a:latin typeface="Arial"/>
                <a:ea typeface="Arial"/>
                <a:cs typeface="Arial"/>
                <a:sym typeface="Arial"/>
              </a:rPr>
              <a:t>ασφαλιστική κάλυψη αστικής ευθύνης πυρός και κλοπής τακτική συντήρηση σε εξουσιοδοτημένα συνεργεία</a:t>
            </a:r>
            <a:endParaRPr sz="2700" dirty="0">
              <a:latin typeface="Arial"/>
              <a:ea typeface="Arial"/>
              <a:cs typeface="Arial"/>
              <a:sym typeface="Arial"/>
            </a:endParaRPr>
          </a:p>
          <a:p>
            <a:pPr marL="276225" lvl="0" indent="0" algn="l" rtl="0">
              <a:lnSpc>
                <a:spcPct val="100000"/>
              </a:lnSpc>
              <a:spcBef>
                <a:spcPts val="250"/>
              </a:spcBef>
              <a:spcAft>
                <a:spcPts val="0"/>
              </a:spcAft>
              <a:buNone/>
            </a:pPr>
            <a:r>
              <a:rPr lang="el-GR" sz="2700" b="1" dirty="0">
                <a:solidFill>
                  <a:srgbClr val="001E52"/>
                </a:solidFill>
                <a:latin typeface="Arial"/>
                <a:ea typeface="Arial"/>
                <a:cs typeface="Arial"/>
                <a:sym typeface="Arial"/>
              </a:rPr>
              <a:t>κάλυψη </a:t>
            </a:r>
            <a:r>
              <a:rPr lang="el-GR" sz="2700" b="1" dirty="0">
                <a:solidFill>
                  <a:srgbClr val="001E52"/>
                </a:solidFill>
              </a:rPr>
              <a:t>όλων των έκτακτων </a:t>
            </a:r>
            <a:r>
              <a:rPr lang="el-GR" sz="2700" b="1" dirty="0">
                <a:solidFill>
                  <a:srgbClr val="001E52"/>
                </a:solidFill>
                <a:latin typeface="Arial"/>
                <a:ea typeface="Arial"/>
                <a:cs typeface="Arial"/>
                <a:sym typeface="Arial"/>
              </a:rPr>
              <a:t>βλαβών</a:t>
            </a:r>
            <a:endParaRPr sz="2700" dirty="0">
              <a:latin typeface="Arial"/>
              <a:ea typeface="Arial"/>
              <a:cs typeface="Arial"/>
              <a:sym typeface="Arial"/>
            </a:endParaRPr>
          </a:p>
          <a:p>
            <a:pPr marL="276225" lvl="0" indent="0" algn="l" rtl="0">
              <a:lnSpc>
                <a:spcPct val="100000"/>
              </a:lnSpc>
              <a:spcBef>
                <a:spcPts val="254"/>
              </a:spcBef>
              <a:spcAft>
                <a:spcPts val="0"/>
              </a:spcAft>
              <a:buNone/>
            </a:pPr>
            <a:r>
              <a:rPr lang="el-GR" sz="2700" b="1" dirty="0">
                <a:solidFill>
                  <a:srgbClr val="001E52"/>
                </a:solidFill>
                <a:latin typeface="Arial"/>
                <a:ea typeface="Arial"/>
                <a:cs typeface="Arial"/>
                <a:sym typeface="Arial"/>
              </a:rPr>
              <a:t>φόρτιση στο δίκτυο ZAP </a:t>
            </a:r>
            <a:r>
              <a:rPr lang="el-GR" sz="2700" b="1" dirty="0">
                <a:solidFill>
                  <a:srgbClr val="001E52"/>
                </a:solidFill>
              </a:rPr>
              <a:t>ενέργειας =</a:t>
            </a:r>
            <a:r>
              <a:rPr lang="el-GR" sz="2700" b="1" dirty="0">
                <a:solidFill>
                  <a:srgbClr val="001E52"/>
                </a:solidFill>
                <a:latin typeface="Arial"/>
                <a:ea typeface="Arial"/>
                <a:cs typeface="Arial"/>
                <a:sym typeface="Arial"/>
              </a:rPr>
              <a:t> 45</a:t>
            </a:r>
            <a:r>
              <a:rPr lang="el-GR" sz="2700" b="1" dirty="0">
                <a:solidFill>
                  <a:srgbClr val="001E52"/>
                </a:solidFill>
              </a:rPr>
              <a:t>kWh/ημέρα (</a:t>
            </a:r>
            <a:r>
              <a:rPr lang="el-GR" sz="2700" b="1" dirty="0">
                <a:solidFill>
                  <a:srgbClr val="001E52"/>
                </a:solidFill>
                <a:latin typeface="Arial"/>
                <a:ea typeface="Arial"/>
                <a:cs typeface="Arial"/>
                <a:sym typeface="Arial"/>
              </a:rPr>
              <a:t>250km/ημέρα)</a:t>
            </a:r>
            <a:endParaRPr sz="2700" dirty="0">
              <a:latin typeface="Arial"/>
              <a:ea typeface="Arial"/>
              <a:cs typeface="Arial"/>
              <a:sym typeface="Arial"/>
            </a:endParaRPr>
          </a:p>
          <a:p>
            <a:pPr marL="48260" lvl="0">
              <a:spcBef>
                <a:spcPts val="2140"/>
              </a:spcBef>
            </a:pPr>
            <a:r>
              <a:rPr lang="el-GR" sz="2700" b="1" dirty="0">
                <a:solidFill>
                  <a:srgbClr val="001E52"/>
                </a:solidFill>
              </a:rPr>
              <a:t>Τα μισθώματα κυμαίνονται μεταξύ</a:t>
            </a:r>
            <a:r>
              <a:rPr lang="el-GR" sz="2700" b="1" dirty="0">
                <a:solidFill>
                  <a:srgbClr val="001E52"/>
                </a:solidFill>
                <a:latin typeface="Arial"/>
                <a:ea typeface="Arial"/>
                <a:cs typeface="Arial"/>
                <a:sym typeface="Arial"/>
              </a:rPr>
              <a:t> €980 </a:t>
            </a:r>
            <a:r>
              <a:rPr lang="el-GR" sz="2700" b="1" dirty="0">
                <a:solidFill>
                  <a:srgbClr val="001E52"/>
                </a:solidFill>
              </a:rPr>
              <a:t>και</a:t>
            </a:r>
            <a:r>
              <a:rPr lang="el-GR" sz="2700" b="1" dirty="0">
                <a:solidFill>
                  <a:srgbClr val="001E52"/>
                </a:solidFill>
                <a:latin typeface="Arial"/>
                <a:ea typeface="Arial"/>
                <a:cs typeface="Arial"/>
                <a:sym typeface="Arial"/>
              </a:rPr>
              <a:t> €1.200 + ΦΠΑ</a:t>
            </a:r>
            <a:r>
              <a:rPr lang="el-GR" sz="2700" dirty="0"/>
              <a:t> </a:t>
            </a:r>
            <a:r>
              <a:rPr lang="el-GR" sz="2700" b="1" dirty="0">
                <a:solidFill>
                  <a:srgbClr val="001E52"/>
                </a:solidFill>
                <a:latin typeface="Arial"/>
                <a:ea typeface="Arial"/>
                <a:cs typeface="Arial"/>
                <a:sym typeface="Arial"/>
              </a:rPr>
              <a:t>(συμπεριλαμβανομένης της  επιδότησης ύψους €22.500 και με</a:t>
            </a:r>
            <a:r>
              <a:rPr lang="el-GR" sz="2700" b="1" dirty="0">
                <a:solidFill>
                  <a:srgbClr val="001E52"/>
                </a:solidFill>
              </a:rPr>
              <a:t> την προϋπόθεση απόσυρσης του παλαιού του οχήματος μέσω του προγράμματος ‘Πράσινα Ταξί</a:t>
            </a:r>
            <a:r>
              <a:rPr lang="el-GR" sz="2700" b="1" dirty="0">
                <a:solidFill>
                  <a:srgbClr val="001E52"/>
                </a:solidFill>
                <a:latin typeface="Arial"/>
                <a:ea typeface="Arial"/>
                <a:cs typeface="Arial"/>
                <a:sym typeface="Arial"/>
              </a:rPr>
              <a:t>)</a:t>
            </a:r>
            <a:r>
              <a:rPr lang="el-GR" sz="2700" dirty="0"/>
              <a:t> </a:t>
            </a:r>
            <a:r>
              <a:rPr lang="el-GR" sz="2700" b="1" dirty="0">
                <a:solidFill>
                  <a:srgbClr val="001E52"/>
                </a:solidFill>
                <a:latin typeface="Arial"/>
                <a:ea typeface="Arial"/>
                <a:cs typeface="Arial"/>
                <a:sym typeface="Arial"/>
              </a:rPr>
              <a:t>ανάλογα με το αυτοκίνητο που θα επιλε</a:t>
            </a:r>
            <a:r>
              <a:rPr lang="el-GR" sz="2700" b="1" dirty="0">
                <a:solidFill>
                  <a:srgbClr val="001E52"/>
                </a:solidFill>
              </a:rPr>
              <a:t>χθ</a:t>
            </a:r>
            <a:r>
              <a:rPr lang="el-GR" sz="2700" b="1" dirty="0">
                <a:solidFill>
                  <a:srgbClr val="001E52"/>
                </a:solidFill>
                <a:latin typeface="Arial"/>
                <a:ea typeface="Arial"/>
                <a:cs typeface="Arial"/>
                <a:sym typeface="Arial"/>
              </a:rPr>
              <a:t>εί, τα ετήσια </a:t>
            </a:r>
            <a:r>
              <a:rPr lang="el-GR" sz="2700" b="1" dirty="0" err="1">
                <a:solidFill>
                  <a:srgbClr val="001E52"/>
                </a:solidFill>
                <a:latin typeface="Arial"/>
                <a:ea typeface="Arial"/>
                <a:cs typeface="Arial"/>
                <a:sym typeface="Arial"/>
              </a:rPr>
              <a:t>km</a:t>
            </a:r>
            <a:r>
              <a:rPr lang="el-GR" sz="2700" b="1" dirty="0">
                <a:solidFill>
                  <a:srgbClr val="001E52"/>
                </a:solidFill>
                <a:latin typeface="Arial"/>
                <a:ea typeface="Arial"/>
                <a:cs typeface="Arial"/>
                <a:sym typeface="Arial"/>
              </a:rPr>
              <a:t> και τα έτη μίσθωσης</a:t>
            </a:r>
          </a:p>
          <a:p>
            <a:pPr marL="48260" lvl="0" indent="0" algn="l" rtl="0">
              <a:lnSpc>
                <a:spcPct val="100000"/>
              </a:lnSpc>
              <a:spcBef>
                <a:spcPts val="2140"/>
              </a:spcBef>
              <a:spcAft>
                <a:spcPts val="0"/>
              </a:spcAft>
              <a:buNone/>
            </a:pPr>
            <a:endParaRPr sz="2700" dirty="0">
              <a:latin typeface="Arial"/>
              <a:ea typeface="Arial"/>
              <a:cs typeface="Arial"/>
              <a:sym typeface="Arial"/>
            </a:endParaRPr>
          </a:p>
        </p:txBody>
      </p:sp>
      <p:sp>
        <p:nvSpPr>
          <p:cNvPr id="326" name="Google Shape;326;p10"/>
          <p:cNvSpPr/>
          <p:nvPr/>
        </p:nvSpPr>
        <p:spPr>
          <a:xfrm>
            <a:off x="1020292" y="3570553"/>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27" name="Google Shape;327;p10"/>
          <p:cNvSpPr/>
          <p:nvPr/>
        </p:nvSpPr>
        <p:spPr>
          <a:xfrm>
            <a:off x="1020292" y="6862376"/>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329" name="Google Shape;329;p10"/>
          <p:cNvPicPr preferRelativeResize="0"/>
          <p:nvPr/>
        </p:nvPicPr>
        <p:blipFill rotWithShape="1">
          <a:blip r:embed="rId3">
            <a:alphaModFix/>
          </a:blip>
          <a:srcRect/>
          <a:stretch/>
        </p:blipFill>
        <p:spPr>
          <a:xfrm>
            <a:off x="1449464" y="4433344"/>
            <a:ext cx="107012" cy="161188"/>
          </a:xfrm>
          <a:prstGeom prst="rect">
            <a:avLst/>
          </a:prstGeom>
          <a:noFill/>
          <a:ln>
            <a:noFill/>
          </a:ln>
        </p:spPr>
      </p:pic>
      <p:pic>
        <p:nvPicPr>
          <p:cNvPr id="330" name="Google Shape;330;p10"/>
          <p:cNvPicPr preferRelativeResize="0"/>
          <p:nvPr/>
        </p:nvPicPr>
        <p:blipFill rotWithShape="1">
          <a:blip r:embed="rId3">
            <a:alphaModFix/>
          </a:blip>
          <a:srcRect/>
          <a:stretch/>
        </p:blipFill>
        <p:spPr>
          <a:xfrm>
            <a:off x="1449464" y="5339832"/>
            <a:ext cx="107012" cy="161188"/>
          </a:xfrm>
          <a:prstGeom prst="rect">
            <a:avLst/>
          </a:prstGeom>
          <a:noFill/>
          <a:ln>
            <a:noFill/>
          </a:ln>
        </p:spPr>
      </p:pic>
      <p:pic>
        <p:nvPicPr>
          <p:cNvPr id="331" name="Google Shape;331;p10"/>
          <p:cNvPicPr preferRelativeResize="0"/>
          <p:nvPr/>
        </p:nvPicPr>
        <p:blipFill rotWithShape="1">
          <a:blip r:embed="rId3">
            <a:alphaModFix/>
          </a:blip>
          <a:srcRect/>
          <a:stretch/>
        </p:blipFill>
        <p:spPr>
          <a:xfrm>
            <a:off x="1449464" y="5812047"/>
            <a:ext cx="107012" cy="161188"/>
          </a:xfrm>
          <a:prstGeom prst="rect">
            <a:avLst/>
          </a:prstGeom>
          <a:noFill/>
          <a:ln>
            <a:noFill/>
          </a:ln>
        </p:spPr>
      </p:pic>
      <p:grpSp>
        <p:nvGrpSpPr>
          <p:cNvPr id="332" name="Google Shape;332;p10"/>
          <p:cNvGrpSpPr/>
          <p:nvPr/>
        </p:nvGrpSpPr>
        <p:grpSpPr>
          <a:xfrm>
            <a:off x="19110947" y="10763357"/>
            <a:ext cx="888365" cy="440690"/>
            <a:chOff x="19110947" y="10763357"/>
            <a:chExt cx="888365" cy="440690"/>
          </a:xfrm>
        </p:grpSpPr>
        <p:sp>
          <p:nvSpPr>
            <p:cNvPr id="333" name="Google Shape;333;p10"/>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334" name="Google Shape;334;p10"/>
            <p:cNvPicPr preferRelativeResize="0"/>
            <p:nvPr/>
          </p:nvPicPr>
          <p:blipFill rotWithShape="1">
            <a:blip r:embed="rId4">
              <a:alphaModFix/>
            </a:blip>
            <a:srcRect/>
            <a:stretch/>
          </p:blipFill>
          <p:spPr>
            <a:xfrm>
              <a:off x="19427298" y="10814176"/>
              <a:ext cx="146341" cy="220433"/>
            </a:xfrm>
            <a:prstGeom prst="rect">
              <a:avLst/>
            </a:prstGeom>
            <a:noFill/>
            <a:ln>
              <a:noFill/>
            </a:ln>
          </p:spPr>
        </p:pic>
      </p:grpSp>
      <p:grpSp>
        <p:nvGrpSpPr>
          <p:cNvPr id="335" name="Google Shape;335;p10"/>
          <p:cNvGrpSpPr/>
          <p:nvPr/>
        </p:nvGrpSpPr>
        <p:grpSpPr>
          <a:xfrm>
            <a:off x="18752611" y="10195661"/>
            <a:ext cx="861048" cy="426925"/>
            <a:chOff x="18752611" y="10195661"/>
            <a:chExt cx="861048" cy="426925"/>
          </a:xfrm>
        </p:grpSpPr>
        <p:pic>
          <p:nvPicPr>
            <p:cNvPr id="336" name="Google Shape;336;p10"/>
            <p:cNvPicPr preferRelativeResize="0"/>
            <p:nvPr/>
          </p:nvPicPr>
          <p:blipFill rotWithShape="1">
            <a:blip r:embed="rId5">
              <a:alphaModFix/>
            </a:blip>
            <a:srcRect/>
            <a:stretch/>
          </p:blipFill>
          <p:spPr>
            <a:xfrm>
              <a:off x="18752611" y="10373243"/>
              <a:ext cx="502929" cy="249343"/>
            </a:xfrm>
            <a:prstGeom prst="rect">
              <a:avLst/>
            </a:prstGeom>
            <a:noFill/>
            <a:ln>
              <a:noFill/>
            </a:ln>
          </p:spPr>
        </p:pic>
        <p:pic>
          <p:nvPicPr>
            <p:cNvPr id="337" name="Google Shape;337;p10"/>
            <p:cNvPicPr preferRelativeResize="0"/>
            <p:nvPr/>
          </p:nvPicPr>
          <p:blipFill rotWithShape="1">
            <a:blip r:embed="rId6">
              <a:alphaModFix/>
            </a:blip>
            <a:srcRect/>
            <a:stretch/>
          </p:blipFill>
          <p:spPr>
            <a:xfrm>
              <a:off x="19274577" y="10195661"/>
              <a:ext cx="339082" cy="168120"/>
            </a:xfrm>
            <a:prstGeom prst="rect">
              <a:avLst/>
            </a:prstGeom>
            <a:noFill/>
            <a:ln>
              <a:noFill/>
            </a:ln>
          </p:spPr>
        </p:pic>
      </p:grpSp>
      <p:grpSp>
        <p:nvGrpSpPr>
          <p:cNvPr id="338" name="Google Shape;338;p10"/>
          <p:cNvGrpSpPr/>
          <p:nvPr/>
        </p:nvGrpSpPr>
        <p:grpSpPr>
          <a:xfrm>
            <a:off x="1490820" y="1165056"/>
            <a:ext cx="345439" cy="1066597"/>
            <a:chOff x="1490820" y="1165056"/>
            <a:chExt cx="345439" cy="1066597"/>
          </a:xfrm>
        </p:grpSpPr>
        <p:sp>
          <p:nvSpPr>
            <p:cNvPr id="339" name="Google Shape;339;p10"/>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40" name="Google Shape;340;p10"/>
            <p:cNvSpPr/>
            <p:nvPr/>
          </p:nvSpPr>
          <p:spPr>
            <a:xfrm>
              <a:off x="1490820" y="1969398"/>
              <a:ext cx="345439"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41" name="Google Shape;341;p10"/>
            <p:cNvSpPr/>
            <p:nvPr/>
          </p:nvSpPr>
          <p:spPr>
            <a:xfrm>
              <a:off x="1490820" y="1969398"/>
              <a:ext cx="345439"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342" name="Google Shape;342;p10"/>
          <p:cNvSpPr/>
          <p:nvPr/>
        </p:nvSpPr>
        <p:spPr>
          <a:xfrm>
            <a:off x="1663331" y="827413"/>
            <a:ext cx="0" cy="227330"/>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43" name="Google Shape;343;p10"/>
          <p:cNvSpPr/>
          <p:nvPr/>
        </p:nvSpPr>
        <p:spPr>
          <a:xfrm>
            <a:off x="1663331" y="600473"/>
            <a:ext cx="0" cy="141604"/>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344" name="Google Shape;344;p10"/>
          <p:cNvPicPr preferRelativeResize="0"/>
          <p:nvPr/>
        </p:nvPicPr>
        <p:blipFill>
          <a:blip r:embed="rId7">
            <a:alphaModFix/>
          </a:blip>
          <a:stretch>
            <a:fillRect/>
          </a:stretch>
        </p:blipFill>
        <p:spPr>
          <a:xfrm>
            <a:off x="16789778" y="3516698"/>
            <a:ext cx="2676975" cy="832030"/>
          </a:xfrm>
          <a:prstGeom prst="rect">
            <a:avLst/>
          </a:prstGeom>
          <a:noFill/>
          <a:ln>
            <a:noFill/>
          </a:ln>
        </p:spPr>
      </p:pic>
      <p:pic>
        <p:nvPicPr>
          <p:cNvPr id="25" name="Google Shape;329;p10"/>
          <p:cNvPicPr preferRelativeResize="0"/>
          <p:nvPr/>
        </p:nvPicPr>
        <p:blipFill rotWithShape="1">
          <a:blip r:embed="rId3">
            <a:alphaModFix/>
          </a:blip>
          <a:srcRect/>
          <a:stretch/>
        </p:blipFill>
        <p:spPr>
          <a:xfrm>
            <a:off x="1455560" y="4860064"/>
            <a:ext cx="107012" cy="161188"/>
          </a:xfrm>
          <a:prstGeom prst="rect">
            <a:avLst/>
          </a:prstGeom>
          <a:noFill/>
          <a:ln>
            <a:noFill/>
          </a:ln>
        </p:spPr>
      </p:pic>
      <p:pic>
        <p:nvPicPr>
          <p:cNvPr id="26" name="Google Shape;331;p10"/>
          <p:cNvPicPr preferRelativeResize="0"/>
          <p:nvPr/>
        </p:nvPicPr>
        <p:blipFill rotWithShape="1">
          <a:blip r:embed="rId3">
            <a:alphaModFix/>
          </a:blip>
          <a:srcRect/>
          <a:stretch/>
        </p:blipFill>
        <p:spPr>
          <a:xfrm>
            <a:off x="1455560" y="6257055"/>
            <a:ext cx="107012" cy="16118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11"/>
          <p:cNvSpPr/>
          <p:nvPr/>
        </p:nvSpPr>
        <p:spPr>
          <a:xfrm>
            <a:off x="15640868" y="0"/>
            <a:ext cx="3395344"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50" name="Google Shape;350;p11"/>
          <p:cNvSpPr txBox="1">
            <a:spLocks noGrp="1"/>
          </p:cNvSpPr>
          <p:nvPr>
            <p:ph type="title"/>
          </p:nvPr>
        </p:nvSpPr>
        <p:spPr>
          <a:xfrm>
            <a:off x="2173094" y="752900"/>
            <a:ext cx="128058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Η FREENOW</a:t>
            </a:r>
            <a:endParaRPr sz="4050"/>
          </a:p>
        </p:txBody>
      </p:sp>
      <p:sp>
        <p:nvSpPr>
          <p:cNvPr id="351" name="Google Shape;351;p11"/>
          <p:cNvSpPr txBox="1"/>
          <p:nvPr/>
        </p:nvSpPr>
        <p:spPr>
          <a:xfrm>
            <a:off x="1441421" y="1871950"/>
            <a:ext cx="15808800" cy="6598500"/>
          </a:xfrm>
          <a:prstGeom prst="rect">
            <a:avLst/>
          </a:prstGeom>
          <a:noFill/>
          <a:ln>
            <a:noFill/>
          </a:ln>
        </p:spPr>
        <p:txBody>
          <a:bodyPr spcFirstLastPara="1" wrap="square" lIns="0" tIns="12050" rIns="0" bIns="0" anchor="t" anchorCtr="0">
            <a:spAutoFit/>
          </a:bodyPr>
          <a:lstStyle/>
          <a:p>
            <a:pPr marL="12700" lvl="0" indent="0" algn="l" rtl="0">
              <a:lnSpc>
                <a:spcPct val="100000"/>
              </a:lnSpc>
              <a:spcBef>
                <a:spcPts val="0"/>
              </a:spcBef>
              <a:spcAft>
                <a:spcPts val="0"/>
              </a:spcAft>
              <a:buNone/>
            </a:pPr>
            <a:r>
              <a:rPr lang="el-GR" sz="3500" b="1" dirty="0" err="1">
                <a:solidFill>
                  <a:srgbClr val="001E52"/>
                </a:solidFill>
                <a:latin typeface="Arial"/>
                <a:ea typeface="Arial"/>
                <a:cs typeface="Arial"/>
                <a:sym typeface="Arial"/>
              </a:rPr>
              <a:t>To</a:t>
            </a:r>
            <a:r>
              <a:rPr lang="el-GR" sz="3500" b="1" dirty="0">
                <a:solidFill>
                  <a:srgbClr val="001E52"/>
                </a:solidFill>
                <a:latin typeface="Arial"/>
                <a:ea typeface="Arial"/>
                <a:cs typeface="Arial"/>
                <a:sym typeface="Arial"/>
              </a:rPr>
              <a:t> No1 </a:t>
            </a:r>
            <a:r>
              <a:rPr lang="el-GR" sz="3500" b="1" dirty="0" err="1">
                <a:solidFill>
                  <a:srgbClr val="001E52"/>
                </a:solidFill>
                <a:latin typeface="Arial"/>
                <a:ea typeface="Arial"/>
                <a:cs typeface="Arial"/>
                <a:sym typeface="Arial"/>
              </a:rPr>
              <a:t>Taxi</a:t>
            </a:r>
            <a:r>
              <a:rPr lang="el-GR" sz="3500" b="1" dirty="0">
                <a:solidFill>
                  <a:srgbClr val="001E52"/>
                </a:solidFill>
                <a:latin typeface="Arial"/>
                <a:ea typeface="Arial"/>
                <a:cs typeface="Arial"/>
                <a:sym typeface="Arial"/>
              </a:rPr>
              <a:t> </a:t>
            </a:r>
            <a:r>
              <a:rPr lang="el-GR" sz="3500" b="1" dirty="0" err="1">
                <a:solidFill>
                  <a:srgbClr val="001E52"/>
                </a:solidFill>
                <a:latin typeface="Arial"/>
                <a:ea typeface="Arial"/>
                <a:cs typeface="Arial"/>
                <a:sym typeface="Arial"/>
              </a:rPr>
              <a:t>app</a:t>
            </a:r>
            <a:r>
              <a:rPr lang="el-GR" sz="3500" b="1" dirty="0">
                <a:solidFill>
                  <a:srgbClr val="001E52"/>
                </a:solidFill>
                <a:latin typeface="Arial"/>
                <a:ea typeface="Arial"/>
                <a:cs typeface="Arial"/>
                <a:sym typeface="Arial"/>
              </a:rPr>
              <a:t> στην Ελλάδα και την Ευρώπη:</a:t>
            </a:r>
            <a:endParaRPr sz="3500" b="1" dirty="0"/>
          </a:p>
          <a:p>
            <a:pPr marL="48260" marR="2287270" lvl="0" indent="0" algn="l" rtl="0">
              <a:lnSpc>
                <a:spcPct val="101363"/>
              </a:lnSpc>
              <a:spcBef>
                <a:spcPts val="3055"/>
              </a:spcBef>
              <a:spcAft>
                <a:spcPts val="0"/>
              </a:spcAft>
              <a:buNone/>
            </a:pPr>
            <a:r>
              <a:rPr lang="el-GR" sz="2700" b="1" dirty="0">
                <a:solidFill>
                  <a:srgbClr val="001E52"/>
                </a:solidFill>
              </a:rPr>
              <a:t>Παρουσία σε </a:t>
            </a:r>
            <a:r>
              <a:rPr lang="el-GR" sz="2700" b="1" dirty="0">
                <a:solidFill>
                  <a:srgbClr val="001E52"/>
                </a:solidFill>
                <a:latin typeface="Arial"/>
                <a:ea typeface="Arial"/>
                <a:cs typeface="Arial"/>
                <a:sym typeface="Arial"/>
              </a:rPr>
              <a:t>Αθήνα, Θεσσαλονίκη, Ηράκλειο Κρήτης, </a:t>
            </a:r>
            <a:r>
              <a:rPr lang="el-GR" sz="2700" b="1" dirty="0">
                <a:solidFill>
                  <a:srgbClr val="001E52"/>
                </a:solidFill>
              </a:rPr>
              <a:t>9 χώρες και 150 πόλεις πανευρωπαϊκά</a:t>
            </a:r>
            <a:endParaRPr sz="2700" b="1" dirty="0"/>
          </a:p>
          <a:p>
            <a:pPr marL="0" lvl="0" indent="0" algn="l" rtl="0">
              <a:lnSpc>
                <a:spcPct val="100000"/>
              </a:lnSpc>
              <a:spcBef>
                <a:spcPts val="5"/>
              </a:spcBef>
              <a:spcAft>
                <a:spcPts val="0"/>
              </a:spcAft>
              <a:buNone/>
            </a:pPr>
            <a:endParaRPr sz="2700" b="1" dirty="0"/>
          </a:p>
          <a:p>
            <a:pPr marL="48260" marR="2759075" lvl="0" indent="0" algn="l" rtl="0">
              <a:lnSpc>
                <a:spcPct val="101363"/>
              </a:lnSpc>
              <a:spcBef>
                <a:spcPts val="0"/>
              </a:spcBef>
              <a:spcAft>
                <a:spcPts val="0"/>
              </a:spcAft>
              <a:buNone/>
            </a:pPr>
            <a:r>
              <a:rPr lang="el-GR" sz="2700" b="1" dirty="0">
                <a:solidFill>
                  <a:srgbClr val="001E52"/>
                </a:solidFill>
                <a:latin typeface="Arial"/>
                <a:ea typeface="Arial"/>
                <a:cs typeface="Arial"/>
                <a:sym typeface="Arial"/>
              </a:rPr>
              <a:t>9.000 </a:t>
            </a:r>
            <a:r>
              <a:rPr lang="el-GR" sz="2700" b="1" dirty="0">
                <a:solidFill>
                  <a:srgbClr val="001E52"/>
                </a:solidFill>
              </a:rPr>
              <a:t>συνεργάτες οδηγοί ταξί και</a:t>
            </a:r>
            <a:r>
              <a:rPr lang="el-GR" sz="2700" b="1" dirty="0">
                <a:solidFill>
                  <a:srgbClr val="001E52"/>
                </a:solidFill>
                <a:latin typeface="Arial"/>
                <a:ea typeface="Arial"/>
                <a:cs typeface="Arial"/>
                <a:sym typeface="Arial"/>
              </a:rPr>
              <a:t> 1,2 εκατομμύρια χρήστες </a:t>
            </a:r>
            <a:r>
              <a:rPr lang="el-GR" sz="2700" b="1" dirty="0">
                <a:solidFill>
                  <a:srgbClr val="001E52"/>
                </a:solidFill>
              </a:rPr>
              <a:t>της εφαρμογής στην Ελλάδα</a:t>
            </a:r>
            <a:endParaRPr sz="2700" b="1" dirty="0"/>
          </a:p>
          <a:p>
            <a:pPr marL="0" lvl="0" indent="0" algn="l" rtl="0">
              <a:lnSpc>
                <a:spcPct val="100000"/>
              </a:lnSpc>
              <a:spcBef>
                <a:spcPts val="30"/>
              </a:spcBef>
              <a:spcAft>
                <a:spcPts val="0"/>
              </a:spcAft>
              <a:buNone/>
            </a:pPr>
            <a:endParaRPr sz="2700" b="1" dirty="0"/>
          </a:p>
          <a:p>
            <a:pPr marL="48260" lvl="0" indent="0" algn="l" rtl="0">
              <a:lnSpc>
                <a:spcPct val="100000"/>
              </a:lnSpc>
              <a:spcBef>
                <a:spcPts val="5"/>
              </a:spcBef>
              <a:spcAft>
                <a:spcPts val="0"/>
              </a:spcAft>
              <a:buNone/>
            </a:pPr>
            <a:r>
              <a:rPr lang="el-GR" sz="2700" b="1" dirty="0">
                <a:solidFill>
                  <a:srgbClr val="001E52"/>
                </a:solidFill>
                <a:latin typeface="Arial"/>
                <a:ea typeface="Arial"/>
                <a:cs typeface="Arial"/>
                <a:sym typeface="Arial"/>
              </a:rPr>
              <a:t>60 εκατομμύρια χρήστες </a:t>
            </a:r>
            <a:r>
              <a:rPr lang="el-GR" sz="2700" b="1" dirty="0">
                <a:solidFill>
                  <a:srgbClr val="001E52"/>
                </a:solidFill>
              </a:rPr>
              <a:t>της εφαρμογής στην Ευρώπη</a:t>
            </a:r>
            <a:endParaRPr sz="2700" b="1" dirty="0"/>
          </a:p>
          <a:p>
            <a:pPr marL="0" lvl="0" indent="0" algn="l" rtl="0">
              <a:lnSpc>
                <a:spcPct val="100000"/>
              </a:lnSpc>
              <a:spcBef>
                <a:spcPts val="35"/>
              </a:spcBef>
              <a:spcAft>
                <a:spcPts val="0"/>
              </a:spcAft>
              <a:buNone/>
            </a:pPr>
            <a:endParaRPr sz="2700" b="1" dirty="0"/>
          </a:p>
          <a:p>
            <a:pPr marL="48260" lvl="0" indent="0" algn="l" rtl="0">
              <a:lnSpc>
                <a:spcPct val="100000"/>
              </a:lnSpc>
              <a:spcBef>
                <a:spcPts val="0"/>
              </a:spcBef>
              <a:spcAft>
                <a:spcPts val="0"/>
              </a:spcAft>
              <a:buNone/>
            </a:pPr>
            <a:r>
              <a:rPr lang="el-GR" sz="2700" b="1" dirty="0">
                <a:solidFill>
                  <a:srgbClr val="001E52"/>
                </a:solidFill>
                <a:latin typeface="Arial"/>
                <a:ea typeface="Arial"/>
                <a:cs typeface="Arial"/>
                <a:sym typeface="Arial"/>
              </a:rPr>
              <a:t>Η FREENOW έχει δεσμευτεί για την προώθηση της ηλεκτροκίνησης:</a:t>
            </a:r>
            <a:endParaRPr sz="2700" b="1" dirty="0"/>
          </a:p>
          <a:p>
            <a:pPr marL="457200" marR="1030605" lvl="0" indent="-400050" algn="l" rtl="0">
              <a:lnSpc>
                <a:spcPct val="109090"/>
              </a:lnSpc>
              <a:spcBef>
                <a:spcPts val="660"/>
              </a:spcBef>
              <a:spcAft>
                <a:spcPts val="0"/>
              </a:spcAft>
              <a:buClr>
                <a:srgbClr val="001E52"/>
              </a:buClr>
              <a:buSzPts val="2700"/>
              <a:buChar char="-"/>
            </a:pPr>
            <a:r>
              <a:rPr lang="el-GR" sz="2700" b="1" dirty="0">
                <a:solidFill>
                  <a:srgbClr val="001E52"/>
                </a:solidFill>
              </a:rPr>
              <a:t>Προσφέροντας εναλλακτικές υπηρεσίες </a:t>
            </a:r>
            <a:r>
              <a:rPr lang="el-GR" sz="2700" b="1" dirty="0" err="1">
                <a:solidFill>
                  <a:srgbClr val="001E52"/>
                </a:solidFill>
                <a:latin typeface="Arial"/>
                <a:ea typeface="Arial"/>
                <a:cs typeface="Arial"/>
                <a:sym typeface="Arial"/>
              </a:rPr>
              <a:t>μικροκινητικότητας</a:t>
            </a:r>
            <a:r>
              <a:rPr lang="el-GR" sz="2700" b="1" dirty="0">
                <a:solidFill>
                  <a:srgbClr val="001E52"/>
                </a:solidFill>
                <a:latin typeface="Arial"/>
                <a:ea typeface="Arial"/>
                <a:cs typeface="Arial"/>
                <a:sym typeface="Arial"/>
              </a:rPr>
              <a:t> </a:t>
            </a:r>
            <a:r>
              <a:rPr lang="el-GR" sz="2700" b="1" dirty="0">
                <a:solidFill>
                  <a:srgbClr val="001E52"/>
                </a:solidFill>
              </a:rPr>
              <a:t>όπως </a:t>
            </a:r>
            <a:r>
              <a:rPr lang="el-GR" sz="2700" b="1" dirty="0" err="1">
                <a:solidFill>
                  <a:srgbClr val="001E52"/>
                </a:solidFill>
              </a:rPr>
              <a:t>eBikes</a:t>
            </a:r>
            <a:r>
              <a:rPr lang="el-GR" sz="2700" b="1" dirty="0">
                <a:solidFill>
                  <a:srgbClr val="001E52"/>
                </a:solidFill>
              </a:rPr>
              <a:t> και </a:t>
            </a:r>
            <a:r>
              <a:rPr lang="el-GR" sz="2700" b="1" dirty="0" err="1">
                <a:solidFill>
                  <a:srgbClr val="001E52"/>
                </a:solidFill>
              </a:rPr>
              <a:t>eScooters</a:t>
            </a:r>
            <a:r>
              <a:rPr lang="el-GR" sz="2700" b="1" dirty="0">
                <a:solidFill>
                  <a:srgbClr val="001E52"/>
                </a:solidFill>
              </a:rPr>
              <a:t> σε όλη την Ευρώπη</a:t>
            </a:r>
            <a:endParaRPr sz="2700" b="1" dirty="0"/>
          </a:p>
          <a:p>
            <a:pPr marL="457200" lvl="0" indent="-400050" algn="l" rtl="0">
              <a:lnSpc>
                <a:spcPct val="114545"/>
              </a:lnSpc>
              <a:spcBef>
                <a:spcPts val="0"/>
              </a:spcBef>
              <a:spcAft>
                <a:spcPts val="0"/>
              </a:spcAft>
              <a:buClr>
                <a:srgbClr val="001E52"/>
              </a:buClr>
              <a:buSzPts val="2700"/>
              <a:buChar char="-"/>
            </a:pPr>
            <a:r>
              <a:rPr lang="el-GR" sz="2700" b="1" dirty="0">
                <a:solidFill>
                  <a:srgbClr val="001E52"/>
                </a:solidFill>
              </a:rPr>
              <a:t>Προωθώντας συνεργασίες με </a:t>
            </a:r>
            <a:r>
              <a:rPr lang="el-GR" sz="2700" b="1" dirty="0">
                <a:solidFill>
                  <a:srgbClr val="001E52"/>
                </a:solidFill>
                <a:latin typeface="Arial"/>
                <a:ea typeface="Arial"/>
                <a:cs typeface="Arial"/>
                <a:sym typeface="Arial"/>
              </a:rPr>
              <a:t>αποκλειστικά προνόμια</a:t>
            </a:r>
            <a:r>
              <a:rPr lang="el-GR" sz="2700" b="1" dirty="0"/>
              <a:t> </a:t>
            </a:r>
            <a:r>
              <a:rPr lang="el-GR" sz="2700" b="1" dirty="0">
                <a:solidFill>
                  <a:srgbClr val="001E52"/>
                </a:solidFill>
              </a:rPr>
              <a:t>για τους συνεργάτες οδηγούς της προκειμένου να μεταβούν</a:t>
            </a:r>
            <a:r>
              <a:rPr lang="el-GR" sz="2700" b="1" dirty="0"/>
              <a:t> </a:t>
            </a:r>
            <a:r>
              <a:rPr lang="el-GR" sz="2700" b="1" dirty="0">
                <a:solidFill>
                  <a:srgbClr val="001E52"/>
                </a:solidFill>
              </a:rPr>
              <a:t>σε ηλεκτρικά ταξί και να έχουν πρόσβαση σε υποδομές φόρτισης</a:t>
            </a:r>
            <a:endParaRPr sz="2700" b="1" dirty="0"/>
          </a:p>
        </p:txBody>
      </p:sp>
      <p:sp>
        <p:nvSpPr>
          <p:cNvPr id="352" name="Google Shape;352;p11"/>
          <p:cNvSpPr/>
          <p:nvPr/>
        </p:nvSpPr>
        <p:spPr>
          <a:xfrm>
            <a:off x="970892" y="2857415"/>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53" name="Google Shape;353;p11"/>
          <p:cNvSpPr/>
          <p:nvPr/>
        </p:nvSpPr>
        <p:spPr>
          <a:xfrm>
            <a:off x="970892" y="4174406"/>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54" name="Google Shape;354;p11"/>
          <p:cNvSpPr/>
          <p:nvPr/>
        </p:nvSpPr>
        <p:spPr>
          <a:xfrm>
            <a:off x="970892" y="5343228"/>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55" name="Google Shape;355;p11"/>
          <p:cNvSpPr/>
          <p:nvPr/>
        </p:nvSpPr>
        <p:spPr>
          <a:xfrm>
            <a:off x="970892" y="6169475"/>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356" name="Google Shape;356;p11"/>
          <p:cNvGrpSpPr/>
          <p:nvPr/>
        </p:nvGrpSpPr>
        <p:grpSpPr>
          <a:xfrm>
            <a:off x="1490820" y="631656"/>
            <a:ext cx="345440" cy="1066597"/>
            <a:chOff x="1490820" y="1165056"/>
            <a:chExt cx="345440" cy="1066597"/>
          </a:xfrm>
        </p:grpSpPr>
        <p:sp>
          <p:nvSpPr>
            <p:cNvPr id="357" name="Google Shape;357;p11"/>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58" name="Google Shape;358;p11"/>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59" name="Google Shape;359;p11"/>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360" name="Google Shape;360;p11"/>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61" name="Google Shape;361;p11"/>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362" name="Google Shape;362;p11"/>
          <p:cNvGrpSpPr/>
          <p:nvPr/>
        </p:nvGrpSpPr>
        <p:grpSpPr>
          <a:xfrm>
            <a:off x="18002891" y="10020504"/>
            <a:ext cx="1892928" cy="1066602"/>
            <a:chOff x="19110947" y="10763357"/>
            <a:chExt cx="888365" cy="440690"/>
          </a:xfrm>
        </p:grpSpPr>
        <p:sp>
          <p:nvSpPr>
            <p:cNvPr id="363" name="Google Shape;363;p11"/>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364" name="Google Shape;364;p11"/>
            <p:cNvPicPr preferRelativeResize="0"/>
            <p:nvPr/>
          </p:nvPicPr>
          <p:blipFill rotWithShape="1">
            <a:blip r:embed="rId3">
              <a:alphaModFix/>
            </a:blip>
            <a:srcRect/>
            <a:stretch/>
          </p:blipFill>
          <p:spPr>
            <a:xfrm>
              <a:off x="19427298" y="10814176"/>
              <a:ext cx="146341" cy="220433"/>
            </a:xfrm>
            <a:prstGeom prst="rect">
              <a:avLst/>
            </a:prstGeom>
            <a:noFill/>
            <a:ln>
              <a:noFill/>
            </a:ln>
          </p:spPr>
        </p:pic>
      </p:grpSp>
      <p:pic>
        <p:nvPicPr>
          <p:cNvPr id="365" name="Google Shape;365;p11"/>
          <p:cNvPicPr preferRelativeResize="0"/>
          <p:nvPr/>
        </p:nvPicPr>
        <p:blipFill>
          <a:blip r:embed="rId4">
            <a:alphaModFix/>
          </a:blip>
          <a:stretch>
            <a:fillRect/>
          </a:stretch>
        </p:blipFill>
        <p:spPr>
          <a:xfrm>
            <a:off x="15497325" y="2857425"/>
            <a:ext cx="4398499" cy="1225200"/>
          </a:xfrm>
          <a:prstGeom prst="rect">
            <a:avLst/>
          </a:prstGeom>
          <a:noFill/>
          <a:ln>
            <a:noFill/>
          </a:ln>
        </p:spPr>
      </p:pic>
      <p:sp>
        <p:nvSpPr>
          <p:cNvPr id="366" name="Google Shape;366;p11"/>
          <p:cNvSpPr/>
          <p:nvPr/>
        </p:nvSpPr>
        <p:spPr>
          <a:xfrm>
            <a:off x="1289681" y="9884693"/>
            <a:ext cx="1892935" cy="1424304"/>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12"/>
          <p:cNvSpPr/>
          <p:nvPr/>
        </p:nvSpPr>
        <p:spPr>
          <a:xfrm>
            <a:off x="15891168" y="0"/>
            <a:ext cx="3395345"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72" name="Google Shape;372;p12"/>
          <p:cNvSpPr txBox="1">
            <a:spLocks noGrp="1"/>
          </p:cNvSpPr>
          <p:nvPr>
            <p:ph type="title"/>
          </p:nvPr>
        </p:nvSpPr>
        <p:spPr>
          <a:xfrm>
            <a:off x="2023526" y="1165050"/>
            <a:ext cx="116877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Η FREENOW στην Ευρώπη</a:t>
            </a:r>
            <a:endParaRPr sz="4050"/>
          </a:p>
        </p:txBody>
      </p:sp>
      <p:sp>
        <p:nvSpPr>
          <p:cNvPr id="373" name="Google Shape;373;p12"/>
          <p:cNvSpPr/>
          <p:nvPr/>
        </p:nvSpPr>
        <p:spPr>
          <a:xfrm>
            <a:off x="1137531" y="2955431"/>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374" name="Google Shape;374;p12"/>
          <p:cNvPicPr preferRelativeResize="0"/>
          <p:nvPr/>
        </p:nvPicPr>
        <p:blipFill rotWithShape="1">
          <a:blip r:embed="rId3">
            <a:alphaModFix/>
          </a:blip>
          <a:srcRect/>
          <a:stretch/>
        </p:blipFill>
        <p:spPr>
          <a:xfrm>
            <a:off x="1428562" y="3638181"/>
            <a:ext cx="107012" cy="161188"/>
          </a:xfrm>
          <a:prstGeom prst="rect">
            <a:avLst/>
          </a:prstGeom>
          <a:noFill/>
          <a:ln>
            <a:noFill/>
          </a:ln>
        </p:spPr>
      </p:pic>
      <p:pic>
        <p:nvPicPr>
          <p:cNvPr id="375" name="Google Shape;375;p12"/>
          <p:cNvPicPr preferRelativeResize="0"/>
          <p:nvPr/>
        </p:nvPicPr>
        <p:blipFill rotWithShape="1">
          <a:blip r:embed="rId4">
            <a:alphaModFix/>
          </a:blip>
          <a:srcRect/>
          <a:stretch/>
        </p:blipFill>
        <p:spPr>
          <a:xfrm>
            <a:off x="1428562" y="4695986"/>
            <a:ext cx="107012" cy="161188"/>
          </a:xfrm>
          <a:prstGeom prst="rect">
            <a:avLst/>
          </a:prstGeom>
          <a:noFill/>
          <a:ln>
            <a:noFill/>
          </a:ln>
        </p:spPr>
      </p:pic>
      <p:pic>
        <p:nvPicPr>
          <p:cNvPr id="376" name="Google Shape;376;p12"/>
          <p:cNvPicPr preferRelativeResize="0"/>
          <p:nvPr/>
        </p:nvPicPr>
        <p:blipFill rotWithShape="1">
          <a:blip r:embed="rId3">
            <a:alphaModFix/>
          </a:blip>
          <a:srcRect/>
          <a:stretch/>
        </p:blipFill>
        <p:spPr>
          <a:xfrm>
            <a:off x="1428562" y="5228834"/>
            <a:ext cx="107012" cy="161188"/>
          </a:xfrm>
          <a:prstGeom prst="rect">
            <a:avLst/>
          </a:prstGeom>
          <a:noFill/>
          <a:ln>
            <a:noFill/>
          </a:ln>
        </p:spPr>
      </p:pic>
      <p:pic>
        <p:nvPicPr>
          <p:cNvPr id="377" name="Google Shape;377;p12"/>
          <p:cNvPicPr preferRelativeResize="0"/>
          <p:nvPr/>
        </p:nvPicPr>
        <p:blipFill rotWithShape="1">
          <a:blip r:embed="rId4">
            <a:alphaModFix/>
          </a:blip>
          <a:srcRect/>
          <a:stretch/>
        </p:blipFill>
        <p:spPr>
          <a:xfrm>
            <a:off x="1428562" y="5761682"/>
            <a:ext cx="107012" cy="161188"/>
          </a:xfrm>
          <a:prstGeom prst="rect">
            <a:avLst/>
          </a:prstGeom>
          <a:noFill/>
          <a:ln>
            <a:noFill/>
          </a:ln>
        </p:spPr>
      </p:pic>
      <p:sp>
        <p:nvSpPr>
          <p:cNvPr id="378" name="Google Shape;378;p12"/>
          <p:cNvSpPr txBox="1">
            <a:spLocks noGrp="1"/>
          </p:cNvSpPr>
          <p:nvPr>
            <p:ph type="body" idx="1"/>
          </p:nvPr>
        </p:nvSpPr>
        <p:spPr>
          <a:xfrm>
            <a:off x="1511900" y="2864000"/>
            <a:ext cx="16707300" cy="6558900"/>
          </a:xfrm>
          <a:prstGeom prst="rect">
            <a:avLst/>
          </a:prstGeom>
          <a:noFill/>
          <a:ln>
            <a:noFill/>
          </a:ln>
        </p:spPr>
        <p:txBody>
          <a:bodyPr spcFirstLastPara="1" wrap="square" lIns="0" tIns="15875" rIns="0" bIns="0" anchor="t" anchorCtr="0">
            <a:spAutoFit/>
          </a:bodyPr>
          <a:lstStyle/>
          <a:p>
            <a:pPr marL="12700" lvl="0" indent="0" algn="l" rtl="0">
              <a:lnSpc>
                <a:spcPct val="118181"/>
              </a:lnSpc>
              <a:spcBef>
                <a:spcPts val="0"/>
              </a:spcBef>
              <a:spcAft>
                <a:spcPts val="0"/>
              </a:spcAft>
              <a:buNone/>
            </a:pPr>
            <a:r>
              <a:rPr lang="el-GR" dirty="0"/>
              <a:t>Τ</a:t>
            </a:r>
            <a:r>
              <a:rPr lang="el-GR" sz="2700" dirty="0"/>
              <a:t>α ηλεκτρικά ταξί έχουν πλέον σημαντική παρουσία σε πολλές χώρες της Ευρώπης:</a:t>
            </a:r>
            <a:endParaRPr sz="2700" dirty="0"/>
          </a:p>
          <a:p>
            <a:pPr marL="186690" lvl="0" indent="0" algn="l" rtl="0">
              <a:lnSpc>
                <a:spcPct val="114545"/>
              </a:lnSpc>
              <a:spcBef>
                <a:spcPts val="890"/>
              </a:spcBef>
              <a:spcAft>
                <a:spcPts val="0"/>
              </a:spcAft>
              <a:buNone/>
            </a:pPr>
            <a:r>
              <a:rPr lang="el-GR" sz="2700" dirty="0"/>
              <a:t>Το </a:t>
            </a:r>
            <a:r>
              <a:rPr lang="el-GR" sz="2700" dirty="0">
                <a:latin typeface="Arial"/>
                <a:ea typeface="Arial"/>
                <a:cs typeface="Arial"/>
                <a:sym typeface="Arial"/>
              </a:rPr>
              <a:t>46% </a:t>
            </a:r>
            <a:r>
              <a:rPr lang="el-GR" sz="2700" dirty="0"/>
              <a:t>των συνολικών διαδρομών FREENOW το 2023</a:t>
            </a:r>
            <a:endParaRPr sz="2700" dirty="0"/>
          </a:p>
          <a:p>
            <a:pPr marL="186690" lvl="0" indent="0" algn="l" rtl="0">
              <a:lnSpc>
                <a:spcPct val="114545"/>
              </a:lnSpc>
              <a:spcBef>
                <a:spcPts val="0"/>
              </a:spcBef>
              <a:spcAft>
                <a:spcPts val="0"/>
              </a:spcAft>
              <a:buNone/>
            </a:pPr>
            <a:r>
              <a:rPr lang="el-GR" sz="2700" dirty="0"/>
              <a:t>πραγματοποιήθηκαν με ηλεκτρικά ή υβριδικά ταξί</a:t>
            </a:r>
            <a:endParaRPr sz="2700" dirty="0"/>
          </a:p>
          <a:p>
            <a:pPr marL="186690" lvl="0" indent="0" algn="l" rtl="0">
              <a:lnSpc>
                <a:spcPct val="100000"/>
              </a:lnSpc>
              <a:spcBef>
                <a:spcPts val="910"/>
              </a:spcBef>
              <a:spcAft>
                <a:spcPts val="0"/>
              </a:spcAft>
              <a:buNone/>
            </a:pPr>
            <a:r>
              <a:rPr lang="el-GR" sz="2700" dirty="0"/>
              <a:t>Ο αριθμός των ταξί με μηδενικές εκπομπές ρύπων αυξήθηκε </a:t>
            </a:r>
            <a:r>
              <a:rPr lang="el-GR" sz="2700" dirty="0">
                <a:latin typeface="Arial"/>
                <a:ea typeface="Arial"/>
                <a:cs typeface="Arial"/>
                <a:sym typeface="Arial"/>
              </a:rPr>
              <a:t>κατά 34% </a:t>
            </a:r>
            <a:r>
              <a:rPr lang="el-GR" sz="2700" dirty="0"/>
              <a:t>το 2023 </a:t>
            </a:r>
            <a:r>
              <a:rPr lang="el-GR" sz="2700" dirty="0" err="1"/>
              <a:t>vs</a:t>
            </a:r>
            <a:r>
              <a:rPr lang="el-GR" sz="2700" dirty="0"/>
              <a:t> 2022</a:t>
            </a:r>
            <a:endParaRPr sz="2700" dirty="0"/>
          </a:p>
          <a:p>
            <a:pPr marL="186690" lvl="0" indent="0" algn="l" rtl="0">
              <a:lnSpc>
                <a:spcPct val="100000"/>
              </a:lnSpc>
              <a:spcBef>
                <a:spcPts val="915"/>
              </a:spcBef>
              <a:spcAft>
                <a:spcPts val="0"/>
              </a:spcAft>
              <a:buNone/>
            </a:pPr>
            <a:r>
              <a:rPr lang="el-GR" sz="2700" dirty="0">
                <a:latin typeface="Arial"/>
                <a:ea typeface="Arial"/>
                <a:cs typeface="Arial"/>
                <a:sym typeface="Arial"/>
              </a:rPr>
              <a:t>238 εκατ. χιλιόμετρα </a:t>
            </a:r>
            <a:r>
              <a:rPr lang="el-GR" sz="2700" dirty="0" err="1">
                <a:latin typeface="Arial"/>
                <a:ea typeface="Arial"/>
                <a:cs typeface="Arial"/>
                <a:sym typeface="Arial"/>
              </a:rPr>
              <a:t>διανύθηκαν</a:t>
            </a:r>
            <a:r>
              <a:rPr lang="el-GR" sz="2700" dirty="0">
                <a:latin typeface="Arial"/>
                <a:ea typeface="Arial"/>
                <a:cs typeface="Arial"/>
                <a:sym typeface="Arial"/>
              </a:rPr>
              <a:t> </a:t>
            </a:r>
            <a:r>
              <a:rPr lang="el-GR" sz="2700" dirty="0"/>
              <a:t>με ηλεκτρικά ή υβριδικά ταξί το 2023</a:t>
            </a:r>
            <a:endParaRPr sz="2700" dirty="0"/>
          </a:p>
          <a:p>
            <a:pPr marL="186690" lvl="0" indent="0" algn="l" rtl="0">
              <a:lnSpc>
                <a:spcPct val="100000"/>
              </a:lnSpc>
              <a:spcBef>
                <a:spcPts val="915"/>
              </a:spcBef>
              <a:spcAft>
                <a:spcPts val="0"/>
              </a:spcAft>
              <a:buNone/>
            </a:pPr>
            <a:r>
              <a:rPr lang="el-GR" sz="2700" dirty="0">
                <a:latin typeface="Arial"/>
                <a:ea typeface="Arial"/>
                <a:cs typeface="Arial"/>
                <a:sym typeface="Arial"/>
              </a:rPr>
              <a:t>2,067 τόνοι </a:t>
            </a:r>
            <a:r>
              <a:rPr lang="el-GR" sz="2700" dirty="0"/>
              <a:t>διοξείδιο του άνθρακα </a:t>
            </a:r>
            <a:r>
              <a:rPr lang="el-GR" sz="2700" dirty="0">
                <a:latin typeface="Arial"/>
                <a:ea typeface="Arial"/>
                <a:cs typeface="Arial"/>
                <a:sym typeface="Arial"/>
              </a:rPr>
              <a:t>εξοικονομήθηκαν </a:t>
            </a:r>
            <a:endParaRPr sz="2700" dirty="0"/>
          </a:p>
          <a:p>
            <a:pPr marL="0" lvl="0" indent="0" algn="l" rtl="0">
              <a:lnSpc>
                <a:spcPct val="100000"/>
              </a:lnSpc>
              <a:spcBef>
                <a:spcPts val="20"/>
              </a:spcBef>
              <a:spcAft>
                <a:spcPts val="0"/>
              </a:spcAft>
              <a:buNone/>
            </a:pPr>
            <a:endParaRPr sz="2700" dirty="0"/>
          </a:p>
          <a:p>
            <a:pPr marL="58418" marR="3047365" lvl="0" indent="0" algn="l" rtl="0">
              <a:lnSpc>
                <a:spcPct val="134600"/>
              </a:lnSpc>
              <a:spcBef>
                <a:spcPts val="0"/>
              </a:spcBef>
              <a:spcAft>
                <a:spcPts val="0"/>
              </a:spcAft>
              <a:buNone/>
            </a:pPr>
            <a:r>
              <a:rPr lang="el-GR" sz="2700" dirty="0"/>
              <a:t>Πρωταγωνίστριες πόλεις της FREENOW για την ηλεκτροκίνηση:</a:t>
            </a:r>
            <a:endParaRPr sz="2700" dirty="0"/>
          </a:p>
          <a:p>
            <a:pPr marL="58418" marR="3047365" lvl="0" indent="0" algn="l" rtl="0">
              <a:lnSpc>
                <a:spcPct val="134600"/>
              </a:lnSpc>
              <a:spcBef>
                <a:spcPts val="0"/>
              </a:spcBef>
              <a:spcAft>
                <a:spcPts val="0"/>
              </a:spcAft>
              <a:buNone/>
            </a:pPr>
            <a:r>
              <a:rPr lang="el-GR" sz="2700" dirty="0"/>
              <a:t>Λονδίνο, Αμβούργο, Δουβλίνο</a:t>
            </a:r>
            <a:endParaRPr sz="2700" dirty="0"/>
          </a:p>
          <a:p>
            <a:pPr marL="58418" lvl="0" indent="0" algn="l" rtl="0">
              <a:lnSpc>
                <a:spcPct val="109090"/>
              </a:lnSpc>
              <a:spcBef>
                <a:spcPts val="0"/>
              </a:spcBef>
              <a:spcAft>
                <a:spcPts val="0"/>
              </a:spcAft>
              <a:buNone/>
            </a:pPr>
            <a:endParaRPr sz="2700" dirty="0"/>
          </a:p>
          <a:p>
            <a:pPr marL="58418" marR="3047365" lvl="0" indent="0" algn="l" rtl="0">
              <a:lnSpc>
                <a:spcPct val="134600"/>
              </a:lnSpc>
              <a:spcBef>
                <a:spcPts val="0"/>
              </a:spcBef>
              <a:spcAft>
                <a:spcPts val="0"/>
              </a:spcAft>
              <a:buClr>
                <a:schemeClr val="dk1"/>
              </a:buClr>
              <a:buFont typeface="Arial"/>
              <a:buNone/>
            </a:pPr>
            <a:r>
              <a:rPr lang="el-GR" sz="2700" dirty="0"/>
              <a:t>Δυστυχώς η συνεισφορά της Ελλάδας σε αυτούς τους αριθμούς είναι ελάχιστη </a:t>
            </a:r>
            <a:endParaRPr sz="2700" dirty="0"/>
          </a:p>
          <a:p>
            <a:pPr marL="0" lvl="0" indent="0" algn="l" rtl="0">
              <a:lnSpc>
                <a:spcPct val="100000"/>
              </a:lnSpc>
              <a:spcBef>
                <a:spcPts val="50"/>
              </a:spcBef>
              <a:spcAft>
                <a:spcPts val="0"/>
              </a:spcAft>
              <a:buNone/>
            </a:pPr>
            <a:endParaRPr sz="2700" dirty="0"/>
          </a:p>
          <a:p>
            <a:pPr marL="58418" marR="3769359" lvl="0" indent="0" algn="ctr" rtl="0">
              <a:lnSpc>
                <a:spcPct val="101363"/>
              </a:lnSpc>
              <a:spcBef>
                <a:spcPts val="0"/>
              </a:spcBef>
              <a:spcAft>
                <a:spcPts val="0"/>
              </a:spcAft>
              <a:buNone/>
            </a:pPr>
            <a:endParaRPr sz="2700" dirty="0">
              <a:latin typeface="Arial"/>
              <a:ea typeface="Arial"/>
              <a:cs typeface="Arial"/>
              <a:sym typeface="Arial"/>
            </a:endParaRPr>
          </a:p>
        </p:txBody>
      </p:sp>
      <p:grpSp>
        <p:nvGrpSpPr>
          <p:cNvPr id="379" name="Google Shape;379;p12"/>
          <p:cNvGrpSpPr/>
          <p:nvPr/>
        </p:nvGrpSpPr>
        <p:grpSpPr>
          <a:xfrm>
            <a:off x="1490820" y="1165056"/>
            <a:ext cx="345440" cy="1066597"/>
            <a:chOff x="1490820" y="1165056"/>
            <a:chExt cx="345440" cy="1066597"/>
          </a:xfrm>
        </p:grpSpPr>
        <p:sp>
          <p:nvSpPr>
            <p:cNvPr id="380" name="Google Shape;380;p12"/>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81" name="Google Shape;381;p12"/>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82" name="Google Shape;382;p12"/>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383" name="Google Shape;383;p12"/>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84" name="Google Shape;384;p12"/>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385" name="Google Shape;385;p12"/>
          <p:cNvGrpSpPr/>
          <p:nvPr/>
        </p:nvGrpSpPr>
        <p:grpSpPr>
          <a:xfrm>
            <a:off x="19110947" y="10763357"/>
            <a:ext cx="888365" cy="440690"/>
            <a:chOff x="19110947" y="10763357"/>
            <a:chExt cx="888365" cy="440690"/>
          </a:xfrm>
        </p:grpSpPr>
        <p:sp>
          <p:nvSpPr>
            <p:cNvPr id="386" name="Google Shape;386;p12"/>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387" name="Google Shape;387;p12"/>
            <p:cNvPicPr preferRelativeResize="0"/>
            <p:nvPr/>
          </p:nvPicPr>
          <p:blipFill rotWithShape="1">
            <a:blip r:embed="rId5">
              <a:alphaModFix/>
            </a:blip>
            <a:srcRect/>
            <a:stretch/>
          </p:blipFill>
          <p:spPr>
            <a:xfrm>
              <a:off x="19427298" y="10814176"/>
              <a:ext cx="146341" cy="220433"/>
            </a:xfrm>
            <a:prstGeom prst="rect">
              <a:avLst/>
            </a:prstGeom>
            <a:noFill/>
            <a:ln>
              <a:noFill/>
            </a:ln>
          </p:spPr>
        </p:pic>
      </p:grpSp>
      <p:grpSp>
        <p:nvGrpSpPr>
          <p:cNvPr id="388" name="Google Shape;388;p12"/>
          <p:cNvGrpSpPr/>
          <p:nvPr/>
        </p:nvGrpSpPr>
        <p:grpSpPr>
          <a:xfrm>
            <a:off x="18752611" y="10195661"/>
            <a:ext cx="861048" cy="426925"/>
            <a:chOff x="18752611" y="10195661"/>
            <a:chExt cx="861048" cy="426925"/>
          </a:xfrm>
        </p:grpSpPr>
        <p:pic>
          <p:nvPicPr>
            <p:cNvPr id="389" name="Google Shape;389;p12"/>
            <p:cNvPicPr preferRelativeResize="0"/>
            <p:nvPr/>
          </p:nvPicPr>
          <p:blipFill rotWithShape="1">
            <a:blip r:embed="rId6">
              <a:alphaModFix/>
            </a:blip>
            <a:srcRect/>
            <a:stretch/>
          </p:blipFill>
          <p:spPr>
            <a:xfrm>
              <a:off x="18752611" y="10373243"/>
              <a:ext cx="502929" cy="249343"/>
            </a:xfrm>
            <a:prstGeom prst="rect">
              <a:avLst/>
            </a:prstGeom>
            <a:noFill/>
            <a:ln>
              <a:noFill/>
            </a:ln>
          </p:spPr>
        </p:pic>
        <p:pic>
          <p:nvPicPr>
            <p:cNvPr id="390" name="Google Shape;390;p12"/>
            <p:cNvPicPr preferRelativeResize="0"/>
            <p:nvPr/>
          </p:nvPicPr>
          <p:blipFill rotWithShape="1">
            <a:blip r:embed="rId7">
              <a:alphaModFix/>
            </a:blip>
            <a:srcRect/>
            <a:stretch/>
          </p:blipFill>
          <p:spPr>
            <a:xfrm>
              <a:off x="19274577" y="10195661"/>
              <a:ext cx="339082" cy="168120"/>
            </a:xfrm>
            <a:prstGeom prst="rect">
              <a:avLst/>
            </a:prstGeom>
            <a:noFill/>
            <a:ln>
              <a:noFill/>
            </a:ln>
          </p:spPr>
        </p:pic>
      </p:grpSp>
      <p:sp>
        <p:nvSpPr>
          <p:cNvPr id="391" name="Google Shape;391;p12"/>
          <p:cNvSpPr/>
          <p:nvPr/>
        </p:nvSpPr>
        <p:spPr>
          <a:xfrm>
            <a:off x="1206392" y="6512568"/>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92" name="Google Shape;392;p12"/>
          <p:cNvSpPr/>
          <p:nvPr/>
        </p:nvSpPr>
        <p:spPr>
          <a:xfrm>
            <a:off x="1206392" y="8106657"/>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393" name="Google Shape;393;p12"/>
          <p:cNvSpPr txBox="1"/>
          <p:nvPr/>
        </p:nvSpPr>
        <p:spPr>
          <a:xfrm>
            <a:off x="3429000" y="8728400"/>
            <a:ext cx="16290900" cy="1021500"/>
          </a:xfrm>
          <a:prstGeom prst="rect">
            <a:avLst/>
          </a:prstGeom>
          <a:noFill/>
          <a:ln>
            <a:noFill/>
          </a:ln>
        </p:spPr>
        <p:txBody>
          <a:bodyPr spcFirstLastPara="1" wrap="square" lIns="91425" tIns="91425" rIns="91425" bIns="91425" anchor="t" anchorCtr="0">
            <a:spAutoFit/>
          </a:bodyPr>
          <a:lstStyle/>
          <a:p>
            <a:pPr marL="58418" marR="3769359" lvl="0" indent="0" algn="ctr" rtl="0">
              <a:lnSpc>
                <a:spcPct val="101363"/>
              </a:lnSpc>
              <a:spcBef>
                <a:spcPts val="0"/>
              </a:spcBef>
              <a:spcAft>
                <a:spcPts val="0"/>
              </a:spcAft>
              <a:buNone/>
            </a:pPr>
            <a:r>
              <a:rPr lang="el-GR" sz="2700" b="1">
                <a:solidFill>
                  <a:srgbClr val="001E52"/>
                </a:solidFill>
              </a:rPr>
              <a:t>Φιλοδοξία μας με το ZAP Taxi Club είναι η Αθήνα να αποτελέσει ευρωπαϊκό παράδειγμα για τη μετάβαση στο ταξίδι της ηλεκτροκίνησης.</a:t>
            </a:r>
            <a:endParaRPr/>
          </a:p>
        </p:txBody>
      </p:sp>
      <p:pic>
        <p:nvPicPr>
          <p:cNvPr id="394" name="Google Shape;394;p12"/>
          <p:cNvPicPr preferRelativeResize="0"/>
          <p:nvPr/>
        </p:nvPicPr>
        <p:blipFill>
          <a:blip r:embed="rId8">
            <a:alphaModFix/>
          </a:blip>
          <a:stretch>
            <a:fillRect/>
          </a:stretch>
        </p:blipFill>
        <p:spPr>
          <a:xfrm>
            <a:off x="15600800" y="2958838"/>
            <a:ext cx="4398499" cy="1225200"/>
          </a:xfrm>
          <a:prstGeom prst="rect">
            <a:avLst/>
          </a:prstGeom>
          <a:noFill/>
          <a:ln>
            <a:noFill/>
          </a:ln>
        </p:spPr>
      </p:pic>
      <p:sp>
        <p:nvSpPr>
          <p:cNvPr id="395" name="Google Shape;395;p12"/>
          <p:cNvSpPr/>
          <p:nvPr/>
        </p:nvSpPr>
        <p:spPr>
          <a:xfrm>
            <a:off x="1289681" y="9884693"/>
            <a:ext cx="1892935" cy="1424304"/>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Google Shape;400;p13"/>
          <p:cNvSpPr txBox="1">
            <a:spLocks noGrp="1"/>
          </p:cNvSpPr>
          <p:nvPr>
            <p:ph type="title"/>
          </p:nvPr>
        </p:nvSpPr>
        <p:spPr>
          <a:xfrm>
            <a:off x="1923076" y="1165050"/>
            <a:ext cx="142545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Η συνεισφορά της FREENOW στο ZAP Taxi Club</a:t>
            </a:r>
            <a:endParaRPr sz="4050"/>
          </a:p>
        </p:txBody>
      </p:sp>
      <p:sp>
        <p:nvSpPr>
          <p:cNvPr id="401" name="Google Shape;401;p13"/>
          <p:cNvSpPr txBox="1"/>
          <p:nvPr/>
        </p:nvSpPr>
        <p:spPr>
          <a:xfrm>
            <a:off x="984875" y="2703350"/>
            <a:ext cx="18152400" cy="6930339"/>
          </a:xfrm>
          <a:prstGeom prst="rect">
            <a:avLst/>
          </a:prstGeom>
          <a:noFill/>
          <a:ln>
            <a:noFill/>
          </a:ln>
        </p:spPr>
        <p:txBody>
          <a:bodyPr spcFirstLastPara="1" wrap="square" lIns="0" tIns="255250" rIns="0" bIns="0" anchor="t" anchorCtr="0">
            <a:spAutoFit/>
          </a:bodyPr>
          <a:lstStyle/>
          <a:p>
            <a:pPr marL="0" marR="4354195" lvl="0" indent="0" algn="l" rtl="0">
              <a:lnSpc>
                <a:spcPct val="109500"/>
              </a:lnSpc>
              <a:spcBef>
                <a:spcPts val="1065"/>
              </a:spcBef>
              <a:spcAft>
                <a:spcPts val="0"/>
              </a:spcAft>
              <a:buNone/>
            </a:pPr>
            <a:r>
              <a:rPr lang="el-GR" sz="2700" b="1" dirty="0">
                <a:solidFill>
                  <a:srgbClr val="001E52"/>
                </a:solidFill>
              </a:rPr>
              <a:t>Επικοινωνία </a:t>
            </a:r>
            <a:r>
              <a:rPr lang="el-GR" sz="2700" b="1" dirty="0">
                <a:solidFill>
                  <a:srgbClr val="001E52"/>
                </a:solidFill>
                <a:latin typeface="Arial"/>
                <a:ea typeface="Arial"/>
                <a:cs typeface="Arial"/>
                <a:sym typeface="Arial"/>
              </a:rPr>
              <a:t>του ZAP </a:t>
            </a:r>
            <a:r>
              <a:rPr lang="el-GR" sz="2700" b="1" dirty="0" err="1">
                <a:solidFill>
                  <a:srgbClr val="001E52"/>
                </a:solidFill>
                <a:latin typeface="Arial"/>
                <a:ea typeface="Arial"/>
                <a:cs typeface="Arial"/>
                <a:sym typeface="Arial"/>
              </a:rPr>
              <a:t>Taxi</a:t>
            </a:r>
            <a:r>
              <a:rPr lang="el-GR" sz="2700" b="1" dirty="0">
                <a:solidFill>
                  <a:srgbClr val="001E52"/>
                </a:solidFill>
                <a:latin typeface="Arial"/>
                <a:ea typeface="Arial"/>
                <a:cs typeface="Arial"/>
                <a:sym typeface="Arial"/>
              </a:rPr>
              <a:t> </a:t>
            </a:r>
            <a:r>
              <a:rPr lang="el-GR" sz="2700" b="1" dirty="0" err="1">
                <a:solidFill>
                  <a:srgbClr val="001E52"/>
                </a:solidFill>
                <a:latin typeface="Arial"/>
                <a:ea typeface="Arial"/>
                <a:cs typeface="Arial"/>
                <a:sym typeface="Arial"/>
              </a:rPr>
              <a:t>Club</a:t>
            </a:r>
            <a:r>
              <a:rPr lang="el-GR" sz="2700" b="1" dirty="0">
                <a:solidFill>
                  <a:srgbClr val="001E52"/>
                </a:solidFill>
                <a:latin typeface="Arial"/>
                <a:ea typeface="Arial"/>
                <a:cs typeface="Arial"/>
                <a:sym typeface="Arial"/>
              </a:rPr>
              <a:t> σε οδηγούς και επιβάτες με στόχο τη</a:t>
            </a:r>
            <a:r>
              <a:rPr lang="el-GR" sz="2700" b="1" dirty="0">
                <a:solidFill>
                  <a:srgbClr val="001E52"/>
                </a:solidFill>
              </a:rPr>
              <a:t>ν ανάπτυξη </a:t>
            </a:r>
            <a:r>
              <a:rPr lang="el-GR" sz="2700" b="1" dirty="0">
                <a:solidFill>
                  <a:srgbClr val="001E52"/>
                </a:solidFill>
                <a:latin typeface="Arial"/>
                <a:ea typeface="Arial"/>
                <a:cs typeface="Arial"/>
                <a:sym typeface="Arial"/>
              </a:rPr>
              <a:t>του</a:t>
            </a:r>
            <a:endParaRPr sz="2700" dirty="0">
              <a:latin typeface="Arial"/>
              <a:ea typeface="Arial"/>
              <a:cs typeface="Arial"/>
              <a:sym typeface="Arial"/>
            </a:endParaRPr>
          </a:p>
          <a:p>
            <a:pPr marL="0" lvl="0" indent="0" algn="l" rtl="0">
              <a:lnSpc>
                <a:spcPct val="100000"/>
              </a:lnSpc>
              <a:spcBef>
                <a:spcPts val="5"/>
              </a:spcBef>
              <a:spcAft>
                <a:spcPts val="0"/>
              </a:spcAft>
              <a:buNone/>
            </a:pPr>
            <a:endParaRPr sz="2700" dirty="0">
              <a:latin typeface="Arial"/>
              <a:ea typeface="Arial"/>
              <a:cs typeface="Arial"/>
              <a:sym typeface="Arial"/>
            </a:endParaRPr>
          </a:p>
          <a:p>
            <a:pPr marL="48260" marR="1012189" lvl="0" indent="0" algn="l" rtl="0">
              <a:lnSpc>
                <a:spcPct val="109500"/>
              </a:lnSpc>
              <a:spcBef>
                <a:spcPts val="5"/>
              </a:spcBef>
              <a:spcAft>
                <a:spcPts val="0"/>
              </a:spcAft>
              <a:buNone/>
            </a:pPr>
            <a:r>
              <a:rPr lang="el-GR" sz="2700" b="1" dirty="0">
                <a:solidFill>
                  <a:srgbClr val="001E52"/>
                </a:solidFill>
                <a:latin typeface="Arial"/>
                <a:ea typeface="Arial"/>
                <a:cs typeface="Arial"/>
                <a:sym typeface="Arial"/>
              </a:rPr>
              <a:t>Συνεχής παρακολούθηση και </a:t>
            </a:r>
            <a:r>
              <a:rPr lang="el-GR" sz="2700" b="1" dirty="0">
                <a:solidFill>
                  <a:srgbClr val="001E52"/>
                </a:solidFill>
              </a:rPr>
              <a:t>προτάσεις</a:t>
            </a:r>
            <a:r>
              <a:rPr lang="el-GR" sz="2700" b="1" dirty="0">
                <a:solidFill>
                  <a:srgbClr val="001E52"/>
                </a:solidFill>
                <a:latin typeface="Arial"/>
                <a:ea typeface="Arial"/>
                <a:cs typeface="Arial"/>
                <a:sym typeface="Arial"/>
              </a:rPr>
              <a:t> για περαιτέρω βελτιώσεις</a:t>
            </a:r>
            <a:endParaRPr sz="2700" b="1" dirty="0">
              <a:solidFill>
                <a:srgbClr val="001E52"/>
              </a:solidFill>
            </a:endParaRPr>
          </a:p>
          <a:p>
            <a:pPr marL="48260" marR="1012189" lvl="0" indent="0" algn="l" rtl="0">
              <a:lnSpc>
                <a:spcPct val="109500"/>
              </a:lnSpc>
              <a:spcBef>
                <a:spcPts val="5"/>
              </a:spcBef>
              <a:spcAft>
                <a:spcPts val="0"/>
              </a:spcAft>
              <a:buNone/>
            </a:pPr>
            <a:r>
              <a:rPr lang="el-GR" sz="2700" b="1" dirty="0">
                <a:solidFill>
                  <a:srgbClr val="001E52"/>
                </a:solidFill>
                <a:latin typeface="Arial"/>
                <a:ea typeface="Arial"/>
                <a:cs typeface="Arial"/>
                <a:sym typeface="Arial"/>
              </a:rPr>
              <a:t>με βάση την εμπειρία μας σε άλλες Ευρωπαϊκές χώρες</a:t>
            </a:r>
            <a:endParaRPr sz="2700" dirty="0">
              <a:latin typeface="Arial"/>
              <a:ea typeface="Arial"/>
              <a:cs typeface="Arial"/>
              <a:sym typeface="Arial"/>
            </a:endParaRPr>
          </a:p>
          <a:p>
            <a:pPr marL="0" lvl="0" indent="0" algn="l" rtl="0">
              <a:lnSpc>
                <a:spcPct val="100000"/>
              </a:lnSpc>
              <a:spcBef>
                <a:spcPts val="35"/>
              </a:spcBef>
              <a:spcAft>
                <a:spcPts val="0"/>
              </a:spcAft>
              <a:buNone/>
            </a:pPr>
            <a:endParaRPr sz="2700" dirty="0">
              <a:latin typeface="Arial"/>
              <a:ea typeface="Arial"/>
              <a:cs typeface="Arial"/>
              <a:sym typeface="Arial"/>
            </a:endParaRPr>
          </a:p>
          <a:p>
            <a:pPr marL="48260" lvl="0" indent="0" algn="l" rtl="0">
              <a:lnSpc>
                <a:spcPct val="100000"/>
              </a:lnSpc>
              <a:spcBef>
                <a:spcPts val="0"/>
              </a:spcBef>
              <a:spcAft>
                <a:spcPts val="0"/>
              </a:spcAft>
              <a:buNone/>
            </a:pPr>
            <a:r>
              <a:rPr lang="el-GR" sz="2700" b="1" dirty="0">
                <a:solidFill>
                  <a:srgbClr val="001E52"/>
                </a:solidFill>
                <a:latin typeface="Arial"/>
                <a:ea typeface="Arial"/>
                <a:cs typeface="Arial"/>
                <a:sym typeface="Arial"/>
              </a:rPr>
              <a:t>Προσφορά ειδικών υπηρεσιών στα μέλη όπως:</a:t>
            </a:r>
            <a:endParaRPr sz="2700" dirty="0">
              <a:latin typeface="Arial"/>
              <a:ea typeface="Arial"/>
              <a:cs typeface="Arial"/>
              <a:sym typeface="Arial"/>
            </a:endParaRPr>
          </a:p>
          <a:p>
            <a:pPr marL="248284" marR="1984375" lvl="0" indent="0" algn="l" rtl="0">
              <a:lnSpc>
                <a:spcPct val="116363"/>
              </a:lnSpc>
              <a:spcBef>
                <a:spcPts val="2015"/>
              </a:spcBef>
              <a:spcAft>
                <a:spcPts val="0"/>
              </a:spcAft>
              <a:buNone/>
            </a:pPr>
            <a:r>
              <a:rPr lang="el-GR" sz="2700" b="1" dirty="0">
                <a:solidFill>
                  <a:srgbClr val="001E52"/>
                </a:solidFill>
                <a:latin typeface="Arial"/>
                <a:ea typeface="Arial"/>
                <a:cs typeface="Arial"/>
                <a:sym typeface="Arial"/>
              </a:rPr>
              <a:t>Δημιουργία ειδικού στόλου ‘</a:t>
            </a:r>
            <a:r>
              <a:rPr lang="el-GR" sz="2700" b="1" dirty="0" err="1">
                <a:solidFill>
                  <a:srgbClr val="001E52"/>
                </a:solidFill>
                <a:latin typeface="Arial"/>
                <a:ea typeface="Arial"/>
                <a:cs typeface="Arial"/>
                <a:sym typeface="Arial"/>
              </a:rPr>
              <a:t>Green</a:t>
            </a:r>
            <a:r>
              <a:rPr lang="el-GR" sz="2700" b="1" dirty="0">
                <a:solidFill>
                  <a:srgbClr val="001E52"/>
                </a:solidFill>
                <a:latin typeface="Arial"/>
                <a:ea typeface="Arial"/>
                <a:cs typeface="Arial"/>
                <a:sym typeface="Arial"/>
              </a:rPr>
              <a:t> </a:t>
            </a:r>
            <a:r>
              <a:rPr lang="el-GR" sz="2700" b="1" dirty="0">
                <a:solidFill>
                  <a:srgbClr val="001E52"/>
                </a:solidFill>
              </a:rPr>
              <a:t>Ταξί’</a:t>
            </a:r>
            <a:r>
              <a:rPr lang="el-GR" sz="2700" b="1" dirty="0">
                <a:solidFill>
                  <a:srgbClr val="001E52"/>
                </a:solidFill>
                <a:latin typeface="Arial"/>
                <a:ea typeface="Arial"/>
                <a:cs typeface="Arial"/>
                <a:sym typeface="Arial"/>
              </a:rPr>
              <a:t> διευκολύνοντας την επιλογή ηλεκτρικού</a:t>
            </a:r>
            <a:r>
              <a:rPr lang="el-GR" sz="2700" b="1" dirty="0">
                <a:solidFill>
                  <a:srgbClr val="001E52"/>
                </a:solidFill>
              </a:rPr>
              <a:t> </a:t>
            </a:r>
            <a:r>
              <a:rPr lang="el-GR" sz="2700" b="1" dirty="0">
                <a:solidFill>
                  <a:srgbClr val="001E52"/>
                </a:solidFill>
                <a:latin typeface="Arial"/>
                <a:ea typeface="Arial"/>
                <a:cs typeface="Arial"/>
                <a:sym typeface="Arial"/>
              </a:rPr>
              <a:t>ταξί από τους επιβάτες</a:t>
            </a:r>
            <a:endParaRPr sz="2700" dirty="0">
              <a:latin typeface="Arial"/>
              <a:ea typeface="Arial"/>
              <a:cs typeface="Arial"/>
              <a:sym typeface="Arial"/>
            </a:endParaRPr>
          </a:p>
          <a:p>
            <a:pPr marL="248284" lvl="0" indent="0" algn="l" rtl="0">
              <a:lnSpc>
                <a:spcPct val="118181"/>
              </a:lnSpc>
              <a:spcBef>
                <a:spcPts val="840"/>
              </a:spcBef>
              <a:spcAft>
                <a:spcPts val="0"/>
              </a:spcAft>
              <a:buNone/>
            </a:pPr>
            <a:r>
              <a:rPr lang="el-GR" sz="2700" b="1" dirty="0">
                <a:solidFill>
                  <a:srgbClr val="001E52"/>
                </a:solidFill>
                <a:latin typeface="Arial"/>
                <a:ea typeface="Arial"/>
                <a:cs typeface="Arial"/>
                <a:sym typeface="Arial"/>
              </a:rPr>
              <a:t>Προτεραιότητα στο πρόγραμμα επιβράβευσης</a:t>
            </a:r>
            <a:r>
              <a:rPr lang="el-GR" sz="2700" dirty="0"/>
              <a:t> </a:t>
            </a:r>
            <a:r>
              <a:rPr lang="el-GR" sz="2700" b="1" dirty="0">
                <a:solidFill>
                  <a:srgbClr val="001E52"/>
                </a:solidFill>
                <a:latin typeface="Arial"/>
                <a:ea typeface="Arial"/>
                <a:cs typeface="Arial"/>
                <a:sym typeface="Arial"/>
              </a:rPr>
              <a:t>συνεργατών οδηγών της εταιρείας</a:t>
            </a:r>
            <a:endParaRPr sz="2700" dirty="0">
              <a:latin typeface="Arial"/>
              <a:ea typeface="Arial"/>
              <a:cs typeface="Arial"/>
              <a:sym typeface="Arial"/>
            </a:endParaRPr>
          </a:p>
          <a:p>
            <a:pPr marL="248284" lvl="0" indent="0" algn="l" rtl="0">
              <a:lnSpc>
                <a:spcPct val="118181"/>
              </a:lnSpc>
              <a:spcBef>
                <a:spcPts val="915"/>
              </a:spcBef>
              <a:spcAft>
                <a:spcPts val="0"/>
              </a:spcAft>
              <a:buNone/>
            </a:pPr>
            <a:r>
              <a:rPr lang="el-GR" sz="2700" b="1" dirty="0">
                <a:solidFill>
                  <a:srgbClr val="001E52"/>
                </a:solidFill>
                <a:latin typeface="Arial"/>
                <a:ea typeface="Arial"/>
                <a:cs typeface="Arial"/>
                <a:sym typeface="Arial"/>
              </a:rPr>
              <a:t>Ειδική σήμανση στα οχήματα για την προώθηση</a:t>
            </a:r>
            <a:r>
              <a:rPr lang="el-GR" sz="2700" dirty="0"/>
              <a:t> </a:t>
            </a:r>
            <a:r>
              <a:rPr lang="el-GR" sz="2700" b="1" dirty="0">
                <a:solidFill>
                  <a:srgbClr val="001E52"/>
                </a:solidFill>
                <a:latin typeface="Arial"/>
                <a:ea typeface="Arial"/>
                <a:cs typeface="Arial"/>
                <a:sym typeface="Arial"/>
              </a:rPr>
              <a:t>της </a:t>
            </a:r>
            <a:r>
              <a:rPr lang="el-GR" sz="2700" b="1" dirty="0" err="1">
                <a:solidFill>
                  <a:srgbClr val="001E52"/>
                </a:solidFill>
                <a:latin typeface="Arial"/>
                <a:ea typeface="Arial"/>
                <a:cs typeface="Arial"/>
                <a:sym typeface="Arial"/>
              </a:rPr>
              <a:t>αναγνωρισιμότητας</a:t>
            </a:r>
            <a:r>
              <a:rPr lang="el-GR" sz="2700" b="1" dirty="0">
                <a:solidFill>
                  <a:srgbClr val="001E52"/>
                </a:solidFill>
                <a:latin typeface="Arial"/>
                <a:ea typeface="Arial"/>
                <a:cs typeface="Arial"/>
                <a:sym typeface="Arial"/>
              </a:rPr>
              <a:t> και χρήσης του Z</a:t>
            </a:r>
            <a:r>
              <a:rPr lang="en-US" sz="2700" b="1" dirty="0">
                <a:solidFill>
                  <a:srgbClr val="001E52"/>
                </a:solidFill>
                <a:latin typeface="Arial"/>
                <a:ea typeface="Arial"/>
                <a:cs typeface="Arial"/>
                <a:sym typeface="Arial"/>
              </a:rPr>
              <a:t>AP</a:t>
            </a:r>
            <a:r>
              <a:rPr lang="el-GR" sz="2700" b="1" dirty="0">
                <a:solidFill>
                  <a:srgbClr val="001E52"/>
                </a:solidFill>
                <a:latin typeface="Arial"/>
                <a:ea typeface="Arial"/>
                <a:cs typeface="Arial"/>
                <a:sym typeface="Arial"/>
              </a:rPr>
              <a:t> </a:t>
            </a:r>
            <a:r>
              <a:rPr lang="el-GR" sz="2700" b="1" dirty="0" err="1">
                <a:solidFill>
                  <a:srgbClr val="001E52"/>
                </a:solidFill>
                <a:latin typeface="Arial"/>
                <a:ea typeface="Arial"/>
                <a:cs typeface="Arial"/>
                <a:sym typeface="Arial"/>
              </a:rPr>
              <a:t>Taxi</a:t>
            </a:r>
            <a:r>
              <a:rPr lang="el-GR" sz="2700" b="1" dirty="0">
                <a:solidFill>
                  <a:srgbClr val="001E52"/>
                </a:solidFill>
                <a:latin typeface="Arial"/>
                <a:ea typeface="Arial"/>
                <a:cs typeface="Arial"/>
                <a:sym typeface="Arial"/>
              </a:rPr>
              <a:t> </a:t>
            </a:r>
            <a:r>
              <a:rPr lang="el-GR" sz="2700" b="1" dirty="0" err="1">
                <a:solidFill>
                  <a:srgbClr val="001E52"/>
                </a:solidFill>
                <a:latin typeface="Arial"/>
                <a:ea typeface="Arial"/>
                <a:cs typeface="Arial"/>
                <a:sym typeface="Arial"/>
              </a:rPr>
              <a:t>Club</a:t>
            </a:r>
            <a:endParaRPr sz="2700" dirty="0">
              <a:latin typeface="Arial"/>
              <a:ea typeface="Arial"/>
              <a:cs typeface="Arial"/>
              <a:sym typeface="Arial"/>
            </a:endParaRPr>
          </a:p>
          <a:p>
            <a:pPr marL="248284" lvl="0" indent="0" algn="l" rtl="0">
              <a:lnSpc>
                <a:spcPct val="110681"/>
              </a:lnSpc>
              <a:spcBef>
                <a:spcPts val="910"/>
              </a:spcBef>
              <a:spcAft>
                <a:spcPts val="0"/>
              </a:spcAft>
              <a:buNone/>
            </a:pPr>
            <a:r>
              <a:rPr lang="el-GR" sz="2700" b="1" dirty="0">
                <a:solidFill>
                  <a:srgbClr val="001E52"/>
                </a:solidFill>
                <a:latin typeface="Arial"/>
                <a:ea typeface="Arial"/>
                <a:cs typeface="Arial"/>
                <a:sym typeface="Arial"/>
              </a:rPr>
              <a:t>Δυνατότητα εύκολης πρόσβασης στο συγκεκριμένο στόλο</a:t>
            </a:r>
            <a:r>
              <a:rPr lang="el-GR" sz="2700" dirty="0"/>
              <a:t> </a:t>
            </a:r>
            <a:r>
              <a:rPr lang="el-GR" sz="2700" b="1" dirty="0">
                <a:solidFill>
                  <a:srgbClr val="001E52"/>
                </a:solidFill>
                <a:latin typeface="Arial"/>
                <a:ea typeface="Arial"/>
                <a:cs typeface="Arial"/>
                <a:sym typeface="Arial"/>
              </a:rPr>
              <a:t>για φορεί</a:t>
            </a:r>
            <a:r>
              <a:rPr lang="el-GR" sz="2700" b="1" dirty="0">
                <a:solidFill>
                  <a:srgbClr val="001E52"/>
                </a:solidFill>
              </a:rPr>
              <a:t>ς</a:t>
            </a:r>
            <a:r>
              <a:rPr lang="el-GR" sz="2700" b="1" dirty="0">
                <a:solidFill>
                  <a:srgbClr val="001E52"/>
                </a:solidFill>
                <a:latin typeface="Arial"/>
                <a:ea typeface="Arial"/>
                <a:cs typeface="Arial"/>
                <a:sym typeface="Arial"/>
              </a:rPr>
              <a:t> και κλάδους που αναζητούν την πράσινη μετακίνηση</a:t>
            </a:r>
            <a:r>
              <a:rPr lang="el-GR" sz="2700" dirty="0"/>
              <a:t> </a:t>
            </a:r>
            <a:r>
              <a:rPr lang="el-GR" sz="2700" b="1" dirty="0">
                <a:solidFill>
                  <a:srgbClr val="001E52"/>
                </a:solidFill>
                <a:latin typeface="Arial"/>
                <a:ea typeface="Arial"/>
                <a:cs typeface="Arial"/>
                <a:sym typeface="Arial"/>
              </a:rPr>
              <a:t>(τουριστικός κλάδος, δημόσιοι φορείς </a:t>
            </a:r>
            <a:r>
              <a:rPr lang="el-GR" sz="2700" b="1" dirty="0" err="1">
                <a:solidFill>
                  <a:srgbClr val="001E52"/>
                </a:solidFill>
                <a:latin typeface="Arial"/>
                <a:ea typeface="Arial"/>
                <a:cs typeface="Arial"/>
                <a:sym typeface="Arial"/>
              </a:rPr>
              <a:t>κλπ</a:t>
            </a:r>
            <a:r>
              <a:rPr lang="el-GR" sz="2700" b="1" dirty="0">
                <a:solidFill>
                  <a:srgbClr val="001E52"/>
                </a:solidFill>
                <a:latin typeface="Arial"/>
                <a:ea typeface="Arial"/>
                <a:cs typeface="Arial"/>
                <a:sym typeface="Arial"/>
              </a:rPr>
              <a:t>)</a:t>
            </a:r>
            <a:endParaRPr sz="2700" dirty="0">
              <a:latin typeface="Arial"/>
              <a:ea typeface="Arial"/>
              <a:cs typeface="Arial"/>
              <a:sym typeface="Arial"/>
            </a:endParaRPr>
          </a:p>
        </p:txBody>
      </p:sp>
      <p:sp>
        <p:nvSpPr>
          <p:cNvPr id="402" name="Google Shape;402;p13"/>
          <p:cNvSpPr/>
          <p:nvPr/>
        </p:nvSpPr>
        <p:spPr>
          <a:xfrm>
            <a:off x="1289681" y="9884693"/>
            <a:ext cx="1892935" cy="1424305"/>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03" name="Google Shape;403;p13"/>
          <p:cNvSpPr/>
          <p:nvPr/>
        </p:nvSpPr>
        <p:spPr>
          <a:xfrm>
            <a:off x="715617" y="3151419"/>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04" name="Google Shape;404;p13"/>
          <p:cNvSpPr/>
          <p:nvPr/>
        </p:nvSpPr>
        <p:spPr>
          <a:xfrm>
            <a:off x="715617" y="4468832"/>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05" name="Google Shape;405;p13"/>
          <p:cNvSpPr/>
          <p:nvPr/>
        </p:nvSpPr>
        <p:spPr>
          <a:xfrm>
            <a:off x="715617" y="5753448"/>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407" name="Google Shape;407;p13"/>
          <p:cNvPicPr preferRelativeResize="0"/>
          <p:nvPr/>
        </p:nvPicPr>
        <p:blipFill rotWithShape="1">
          <a:blip r:embed="rId3">
            <a:alphaModFix/>
          </a:blip>
          <a:srcRect/>
          <a:stretch/>
        </p:blipFill>
        <p:spPr>
          <a:xfrm>
            <a:off x="984864" y="6605792"/>
            <a:ext cx="107012" cy="161188"/>
          </a:xfrm>
          <a:prstGeom prst="rect">
            <a:avLst/>
          </a:prstGeom>
          <a:noFill/>
          <a:ln>
            <a:noFill/>
          </a:ln>
        </p:spPr>
      </p:pic>
      <p:pic>
        <p:nvPicPr>
          <p:cNvPr id="408" name="Google Shape;408;p13"/>
          <p:cNvPicPr preferRelativeResize="0"/>
          <p:nvPr/>
        </p:nvPicPr>
        <p:blipFill rotWithShape="1">
          <a:blip r:embed="rId3">
            <a:alphaModFix/>
          </a:blip>
          <a:srcRect/>
          <a:stretch/>
        </p:blipFill>
        <p:spPr>
          <a:xfrm>
            <a:off x="984864" y="7558132"/>
            <a:ext cx="107012" cy="161188"/>
          </a:xfrm>
          <a:prstGeom prst="rect">
            <a:avLst/>
          </a:prstGeom>
          <a:noFill/>
          <a:ln>
            <a:noFill/>
          </a:ln>
        </p:spPr>
      </p:pic>
      <p:pic>
        <p:nvPicPr>
          <p:cNvPr id="409" name="Google Shape;409;p13"/>
          <p:cNvPicPr preferRelativeResize="0"/>
          <p:nvPr/>
        </p:nvPicPr>
        <p:blipFill rotWithShape="1">
          <a:blip r:embed="rId3">
            <a:alphaModFix/>
          </a:blip>
          <a:srcRect/>
          <a:stretch/>
        </p:blipFill>
        <p:spPr>
          <a:xfrm>
            <a:off x="984864" y="8202623"/>
            <a:ext cx="107012" cy="161188"/>
          </a:xfrm>
          <a:prstGeom prst="rect">
            <a:avLst/>
          </a:prstGeom>
          <a:noFill/>
          <a:ln>
            <a:noFill/>
          </a:ln>
        </p:spPr>
      </p:pic>
      <p:sp>
        <p:nvSpPr>
          <p:cNvPr id="410" name="Google Shape;410;p13"/>
          <p:cNvSpPr txBox="1"/>
          <p:nvPr/>
        </p:nvSpPr>
        <p:spPr>
          <a:xfrm rot="1740000">
            <a:off x="17813742" y="3953276"/>
            <a:ext cx="157287" cy="135890"/>
          </a:xfrm>
          <a:prstGeom prst="rect">
            <a:avLst/>
          </a:prstGeom>
          <a:noFill/>
          <a:ln>
            <a:noFill/>
          </a:ln>
        </p:spPr>
        <p:txBody>
          <a:bodyPr spcFirstLastPara="1" wrap="square" lIns="0" tIns="0" rIns="0" bIns="0" anchor="t" anchorCtr="0">
            <a:spAutoFit/>
          </a:bodyPr>
          <a:lstStyle/>
          <a:p>
            <a:pPr marL="0" lvl="0" indent="0" algn="l" rtl="0">
              <a:lnSpc>
                <a:spcPct val="101904"/>
              </a:lnSpc>
              <a:spcBef>
                <a:spcPts val="0"/>
              </a:spcBef>
              <a:spcAft>
                <a:spcPts val="0"/>
              </a:spcAft>
              <a:buNone/>
            </a:pPr>
            <a:r>
              <a:rPr lang="el-GR" sz="1050" b="1">
                <a:solidFill>
                  <a:srgbClr val="D5FF00"/>
                </a:solidFill>
                <a:latin typeface="Arial"/>
                <a:ea typeface="Arial"/>
                <a:cs typeface="Arial"/>
                <a:sym typeface="Arial"/>
              </a:rPr>
              <a:t>F</a:t>
            </a:r>
            <a:endParaRPr sz="1050">
              <a:latin typeface="Arial"/>
              <a:ea typeface="Arial"/>
              <a:cs typeface="Arial"/>
              <a:sym typeface="Arial"/>
            </a:endParaRPr>
          </a:p>
        </p:txBody>
      </p:sp>
      <p:grpSp>
        <p:nvGrpSpPr>
          <p:cNvPr id="411" name="Google Shape;411;p13"/>
          <p:cNvGrpSpPr/>
          <p:nvPr/>
        </p:nvGrpSpPr>
        <p:grpSpPr>
          <a:xfrm>
            <a:off x="1490820" y="1165056"/>
            <a:ext cx="345440" cy="1066597"/>
            <a:chOff x="1490820" y="1165056"/>
            <a:chExt cx="345440" cy="1066597"/>
          </a:xfrm>
        </p:grpSpPr>
        <p:sp>
          <p:nvSpPr>
            <p:cNvPr id="412" name="Google Shape;412;p13"/>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13" name="Google Shape;413;p13"/>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14" name="Google Shape;414;p13"/>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415" name="Google Shape;415;p13"/>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16" name="Google Shape;416;p13"/>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417" name="Google Shape;417;p13"/>
          <p:cNvGrpSpPr/>
          <p:nvPr/>
        </p:nvGrpSpPr>
        <p:grpSpPr>
          <a:xfrm>
            <a:off x="19110947" y="10763357"/>
            <a:ext cx="888365" cy="440690"/>
            <a:chOff x="19110947" y="10763357"/>
            <a:chExt cx="888365" cy="440690"/>
          </a:xfrm>
        </p:grpSpPr>
        <p:sp>
          <p:nvSpPr>
            <p:cNvPr id="418" name="Google Shape;418;p13"/>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419" name="Google Shape;419;p13"/>
            <p:cNvPicPr preferRelativeResize="0"/>
            <p:nvPr/>
          </p:nvPicPr>
          <p:blipFill rotWithShape="1">
            <a:blip r:embed="rId4">
              <a:alphaModFix/>
            </a:blip>
            <a:srcRect/>
            <a:stretch/>
          </p:blipFill>
          <p:spPr>
            <a:xfrm>
              <a:off x="19427298" y="10814176"/>
              <a:ext cx="146341" cy="220433"/>
            </a:xfrm>
            <a:prstGeom prst="rect">
              <a:avLst/>
            </a:prstGeom>
            <a:noFill/>
            <a:ln>
              <a:noFill/>
            </a:ln>
          </p:spPr>
        </p:pic>
      </p:grpSp>
      <p:grpSp>
        <p:nvGrpSpPr>
          <p:cNvPr id="420" name="Google Shape;420;p13"/>
          <p:cNvGrpSpPr/>
          <p:nvPr/>
        </p:nvGrpSpPr>
        <p:grpSpPr>
          <a:xfrm>
            <a:off x="18752611" y="10195661"/>
            <a:ext cx="861048" cy="426925"/>
            <a:chOff x="18752611" y="10195661"/>
            <a:chExt cx="861048" cy="426925"/>
          </a:xfrm>
        </p:grpSpPr>
        <p:pic>
          <p:nvPicPr>
            <p:cNvPr id="421" name="Google Shape;421;p13"/>
            <p:cNvPicPr preferRelativeResize="0"/>
            <p:nvPr/>
          </p:nvPicPr>
          <p:blipFill rotWithShape="1">
            <a:blip r:embed="rId5">
              <a:alphaModFix/>
            </a:blip>
            <a:srcRect/>
            <a:stretch/>
          </p:blipFill>
          <p:spPr>
            <a:xfrm>
              <a:off x="18752611" y="10373243"/>
              <a:ext cx="502929" cy="249343"/>
            </a:xfrm>
            <a:prstGeom prst="rect">
              <a:avLst/>
            </a:prstGeom>
            <a:noFill/>
            <a:ln>
              <a:noFill/>
            </a:ln>
          </p:spPr>
        </p:pic>
        <p:pic>
          <p:nvPicPr>
            <p:cNvPr id="422" name="Google Shape;422;p13"/>
            <p:cNvPicPr preferRelativeResize="0"/>
            <p:nvPr/>
          </p:nvPicPr>
          <p:blipFill rotWithShape="1">
            <a:blip r:embed="rId6">
              <a:alphaModFix/>
            </a:blip>
            <a:srcRect/>
            <a:stretch/>
          </p:blipFill>
          <p:spPr>
            <a:xfrm>
              <a:off x="19274577" y="10195661"/>
              <a:ext cx="339082" cy="168120"/>
            </a:xfrm>
            <a:prstGeom prst="rect">
              <a:avLst/>
            </a:prstGeom>
            <a:noFill/>
            <a:ln>
              <a:noFill/>
            </a:ln>
          </p:spPr>
        </p:pic>
      </p:grpSp>
      <p:pic>
        <p:nvPicPr>
          <p:cNvPr id="423" name="Google Shape;423;p13"/>
          <p:cNvPicPr preferRelativeResize="0"/>
          <p:nvPr/>
        </p:nvPicPr>
        <p:blipFill>
          <a:blip r:embed="rId7">
            <a:alphaModFix/>
          </a:blip>
          <a:stretch>
            <a:fillRect/>
          </a:stretch>
        </p:blipFill>
        <p:spPr>
          <a:xfrm>
            <a:off x="15693125" y="2374313"/>
            <a:ext cx="4398499" cy="1225200"/>
          </a:xfrm>
          <a:prstGeom prst="rect">
            <a:avLst/>
          </a:prstGeom>
          <a:noFill/>
          <a:ln>
            <a:noFill/>
          </a:ln>
        </p:spPr>
      </p:pic>
      <p:sp>
        <p:nvSpPr>
          <p:cNvPr id="424" name="Google Shape;424;p13"/>
          <p:cNvSpPr/>
          <p:nvPr/>
        </p:nvSpPr>
        <p:spPr>
          <a:xfrm>
            <a:off x="16264393" y="-504425"/>
            <a:ext cx="3395344"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27" name="Google Shape;407;p13"/>
          <p:cNvPicPr preferRelativeResize="0"/>
          <p:nvPr/>
        </p:nvPicPr>
        <p:blipFill rotWithShape="1">
          <a:blip r:embed="rId3">
            <a:alphaModFix/>
          </a:blip>
          <a:srcRect/>
          <a:stretch/>
        </p:blipFill>
        <p:spPr>
          <a:xfrm>
            <a:off x="990960" y="8788160"/>
            <a:ext cx="107012" cy="16118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14"/>
          <p:cNvSpPr txBox="1">
            <a:spLocks noGrp="1"/>
          </p:cNvSpPr>
          <p:nvPr>
            <p:ph type="title"/>
          </p:nvPr>
        </p:nvSpPr>
        <p:spPr>
          <a:xfrm>
            <a:off x="1943148" y="1261850"/>
            <a:ext cx="16389300" cy="639300"/>
          </a:xfrm>
          <a:prstGeom prst="rect">
            <a:avLst/>
          </a:prstGeom>
          <a:noFill/>
          <a:ln>
            <a:noFill/>
          </a:ln>
        </p:spPr>
        <p:txBody>
          <a:bodyPr spcFirstLastPara="1" wrap="square" lIns="0" tIns="15875" rIns="0" bIns="0" anchor="t" anchorCtr="0">
            <a:spAutoFit/>
          </a:bodyPr>
          <a:lstStyle/>
          <a:p>
            <a:pPr marL="12700" lvl="0" indent="0" algn="l" rtl="0">
              <a:lnSpc>
                <a:spcPct val="110673"/>
              </a:lnSpc>
              <a:spcBef>
                <a:spcPts val="0"/>
              </a:spcBef>
              <a:spcAft>
                <a:spcPts val="0"/>
              </a:spcAft>
              <a:buNone/>
            </a:pPr>
            <a:r>
              <a:rPr lang="el-GR" sz="4050"/>
              <a:t>Τα πλεονεκτήματα για τους ιδιοκτήτες/οδηγούς ταξί</a:t>
            </a:r>
            <a:endParaRPr sz="4050"/>
          </a:p>
        </p:txBody>
      </p:sp>
      <p:grpSp>
        <p:nvGrpSpPr>
          <p:cNvPr id="430" name="Google Shape;430;p14"/>
          <p:cNvGrpSpPr/>
          <p:nvPr/>
        </p:nvGrpSpPr>
        <p:grpSpPr>
          <a:xfrm>
            <a:off x="15891168" y="0"/>
            <a:ext cx="3395345" cy="4639150"/>
            <a:chOff x="15891168" y="0"/>
            <a:chExt cx="3395345" cy="4639150"/>
          </a:xfrm>
        </p:grpSpPr>
        <p:sp>
          <p:nvSpPr>
            <p:cNvPr id="431" name="Google Shape;431;p14"/>
            <p:cNvSpPr/>
            <p:nvPr/>
          </p:nvSpPr>
          <p:spPr>
            <a:xfrm>
              <a:off x="15891168" y="0"/>
              <a:ext cx="3395345"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32" name="Google Shape;432;p14"/>
            <p:cNvSpPr/>
            <p:nvPr/>
          </p:nvSpPr>
          <p:spPr>
            <a:xfrm>
              <a:off x="17398568" y="2366485"/>
              <a:ext cx="1570990" cy="2272665"/>
            </a:xfrm>
            <a:custGeom>
              <a:avLst/>
              <a:gdLst/>
              <a:ahLst/>
              <a:cxnLst/>
              <a:rect l="l" t="t" r="r" b="b"/>
              <a:pathLst>
                <a:path w="1570990" h="2272665" extrusionOk="0">
                  <a:moveTo>
                    <a:pt x="1570634" y="1136294"/>
                  </a:moveTo>
                  <a:lnTo>
                    <a:pt x="1569199" y="1088466"/>
                  </a:lnTo>
                  <a:lnTo>
                    <a:pt x="1564944" y="1041374"/>
                  </a:lnTo>
                  <a:lnTo>
                    <a:pt x="1557972" y="995133"/>
                  </a:lnTo>
                  <a:lnTo>
                    <a:pt x="1548358" y="949820"/>
                  </a:lnTo>
                  <a:lnTo>
                    <a:pt x="1536166" y="905510"/>
                  </a:lnTo>
                  <a:lnTo>
                    <a:pt x="1521498" y="862279"/>
                  </a:lnTo>
                  <a:lnTo>
                    <a:pt x="1504429" y="820216"/>
                  </a:lnTo>
                  <a:lnTo>
                    <a:pt x="1485036" y="779411"/>
                  </a:lnTo>
                  <a:lnTo>
                    <a:pt x="1463408" y="739940"/>
                  </a:lnTo>
                  <a:lnTo>
                    <a:pt x="1439621" y="701878"/>
                  </a:lnTo>
                  <a:lnTo>
                    <a:pt x="1413776" y="665314"/>
                  </a:lnTo>
                  <a:lnTo>
                    <a:pt x="1385925" y="630326"/>
                  </a:lnTo>
                  <a:lnTo>
                    <a:pt x="1356182" y="597014"/>
                  </a:lnTo>
                  <a:lnTo>
                    <a:pt x="1324597" y="565429"/>
                  </a:lnTo>
                  <a:lnTo>
                    <a:pt x="1291285" y="535686"/>
                  </a:lnTo>
                  <a:lnTo>
                    <a:pt x="1256296" y="507834"/>
                  </a:lnTo>
                  <a:lnTo>
                    <a:pt x="1219733" y="481977"/>
                  </a:lnTo>
                  <a:lnTo>
                    <a:pt x="1184224" y="459816"/>
                  </a:lnTo>
                  <a:lnTo>
                    <a:pt x="1440218" y="0"/>
                  </a:lnTo>
                  <a:lnTo>
                    <a:pt x="950188" y="368681"/>
                  </a:lnTo>
                  <a:lnTo>
                    <a:pt x="926477" y="363639"/>
                  </a:lnTo>
                  <a:lnTo>
                    <a:pt x="880237" y="356666"/>
                  </a:lnTo>
                  <a:lnTo>
                    <a:pt x="833145" y="352412"/>
                  </a:lnTo>
                  <a:lnTo>
                    <a:pt x="785317" y="350977"/>
                  </a:lnTo>
                  <a:lnTo>
                    <a:pt x="737476" y="352412"/>
                  </a:lnTo>
                  <a:lnTo>
                    <a:pt x="690397" y="356666"/>
                  </a:lnTo>
                  <a:lnTo>
                    <a:pt x="644156" y="363639"/>
                  </a:lnTo>
                  <a:lnTo>
                    <a:pt x="598830" y="373253"/>
                  </a:lnTo>
                  <a:lnTo>
                    <a:pt x="554520" y="385445"/>
                  </a:lnTo>
                  <a:lnTo>
                    <a:pt x="511289" y="400113"/>
                  </a:lnTo>
                  <a:lnTo>
                    <a:pt x="469226" y="417182"/>
                  </a:lnTo>
                  <a:lnTo>
                    <a:pt x="428421" y="436575"/>
                  </a:lnTo>
                  <a:lnTo>
                    <a:pt x="388950" y="458203"/>
                  </a:lnTo>
                  <a:lnTo>
                    <a:pt x="350888" y="481977"/>
                  </a:lnTo>
                  <a:lnTo>
                    <a:pt x="314325" y="507834"/>
                  </a:lnTo>
                  <a:lnTo>
                    <a:pt x="279349" y="535686"/>
                  </a:lnTo>
                  <a:lnTo>
                    <a:pt x="246024" y="565429"/>
                  </a:lnTo>
                  <a:lnTo>
                    <a:pt x="214439" y="597014"/>
                  </a:lnTo>
                  <a:lnTo>
                    <a:pt x="184696" y="630326"/>
                  </a:lnTo>
                  <a:lnTo>
                    <a:pt x="156845" y="665314"/>
                  </a:lnTo>
                  <a:lnTo>
                    <a:pt x="131000" y="701878"/>
                  </a:lnTo>
                  <a:lnTo>
                    <a:pt x="107213" y="739940"/>
                  </a:lnTo>
                  <a:lnTo>
                    <a:pt x="85585" y="779411"/>
                  </a:lnTo>
                  <a:lnTo>
                    <a:pt x="66192" y="820216"/>
                  </a:lnTo>
                  <a:lnTo>
                    <a:pt x="49123" y="862279"/>
                  </a:lnTo>
                  <a:lnTo>
                    <a:pt x="34455" y="905510"/>
                  </a:lnTo>
                  <a:lnTo>
                    <a:pt x="22275" y="949820"/>
                  </a:lnTo>
                  <a:lnTo>
                    <a:pt x="12649" y="995133"/>
                  </a:lnTo>
                  <a:lnTo>
                    <a:pt x="5676" y="1041374"/>
                  </a:lnTo>
                  <a:lnTo>
                    <a:pt x="1422" y="1088466"/>
                  </a:lnTo>
                  <a:lnTo>
                    <a:pt x="0" y="1136294"/>
                  </a:lnTo>
                  <a:lnTo>
                    <a:pt x="1422" y="1184135"/>
                  </a:lnTo>
                  <a:lnTo>
                    <a:pt x="5676" y="1231214"/>
                  </a:lnTo>
                  <a:lnTo>
                    <a:pt x="12649" y="1277454"/>
                  </a:lnTo>
                  <a:lnTo>
                    <a:pt x="22275" y="1322781"/>
                  </a:lnTo>
                  <a:lnTo>
                    <a:pt x="34455" y="1367091"/>
                  </a:lnTo>
                  <a:lnTo>
                    <a:pt x="49123" y="1410322"/>
                  </a:lnTo>
                  <a:lnTo>
                    <a:pt x="66192" y="1452384"/>
                  </a:lnTo>
                  <a:lnTo>
                    <a:pt x="85585" y="1493189"/>
                  </a:lnTo>
                  <a:lnTo>
                    <a:pt x="107213" y="1532661"/>
                  </a:lnTo>
                  <a:lnTo>
                    <a:pt x="131000" y="1570723"/>
                  </a:lnTo>
                  <a:lnTo>
                    <a:pt x="156845" y="1607286"/>
                  </a:lnTo>
                  <a:lnTo>
                    <a:pt x="184696" y="1642262"/>
                  </a:lnTo>
                  <a:lnTo>
                    <a:pt x="214439" y="1675587"/>
                  </a:lnTo>
                  <a:lnTo>
                    <a:pt x="246024" y="1707172"/>
                  </a:lnTo>
                  <a:lnTo>
                    <a:pt x="279349" y="1736915"/>
                  </a:lnTo>
                  <a:lnTo>
                    <a:pt x="314325" y="1764766"/>
                  </a:lnTo>
                  <a:lnTo>
                    <a:pt x="350888" y="1790611"/>
                  </a:lnTo>
                  <a:lnTo>
                    <a:pt x="386359" y="1812785"/>
                  </a:lnTo>
                  <a:lnTo>
                    <a:pt x="130365" y="2272601"/>
                  </a:lnTo>
                  <a:lnTo>
                    <a:pt x="620407" y="1903920"/>
                  </a:lnTo>
                  <a:lnTo>
                    <a:pt x="644156" y="1908962"/>
                  </a:lnTo>
                  <a:lnTo>
                    <a:pt x="690397" y="1915934"/>
                  </a:lnTo>
                  <a:lnTo>
                    <a:pt x="737476" y="1920176"/>
                  </a:lnTo>
                  <a:lnTo>
                    <a:pt x="785317" y="1921611"/>
                  </a:lnTo>
                  <a:lnTo>
                    <a:pt x="833145" y="1920176"/>
                  </a:lnTo>
                  <a:lnTo>
                    <a:pt x="880237" y="1915934"/>
                  </a:lnTo>
                  <a:lnTo>
                    <a:pt x="926477" y="1908962"/>
                  </a:lnTo>
                  <a:lnTo>
                    <a:pt x="971791" y="1899335"/>
                  </a:lnTo>
                  <a:lnTo>
                    <a:pt x="1016101" y="1887156"/>
                  </a:lnTo>
                  <a:lnTo>
                    <a:pt x="1059332" y="1872488"/>
                  </a:lnTo>
                  <a:lnTo>
                    <a:pt x="1101394" y="1855406"/>
                  </a:lnTo>
                  <a:lnTo>
                    <a:pt x="1142199" y="1836026"/>
                  </a:lnTo>
                  <a:lnTo>
                    <a:pt x="1181671" y="1814398"/>
                  </a:lnTo>
                  <a:lnTo>
                    <a:pt x="1219733" y="1790611"/>
                  </a:lnTo>
                  <a:lnTo>
                    <a:pt x="1256296" y="1764766"/>
                  </a:lnTo>
                  <a:lnTo>
                    <a:pt x="1291285" y="1736915"/>
                  </a:lnTo>
                  <a:lnTo>
                    <a:pt x="1324597" y="1707172"/>
                  </a:lnTo>
                  <a:lnTo>
                    <a:pt x="1356182" y="1675587"/>
                  </a:lnTo>
                  <a:lnTo>
                    <a:pt x="1385925" y="1642262"/>
                  </a:lnTo>
                  <a:lnTo>
                    <a:pt x="1413776" y="1607286"/>
                  </a:lnTo>
                  <a:lnTo>
                    <a:pt x="1439621" y="1570723"/>
                  </a:lnTo>
                  <a:lnTo>
                    <a:pt x="1463408" y="1532661"/>
                  </a:lnTo>
                  <a:lnTo>
                    <a:pt x="1485036" y="1493189"/>
                  </a:lnTo>
                  <a:lnTo>
                    <a:pt x="1504429" y="1452384"/>
                  </a:lnTo>
                  <a:lnTo>
                    <a:pt x="1521498" y="1410322"/>
                  </a:lnTo>
                  <a:lnTo>
                    <a:pt x="1536166" y="1367091"/>
                  </a:lnTo>
                  <a:lnTo>
                    <a:pt x="1548358" y="1322781"/>
                  </a:lnTo>
                  <a:lnTo>
                    <a:pt x="1557972" y="1277454"/>
                  </a:lnTo>
                  <a:lnTo>
                    <a:pt x="1564944" y="1231214"/>
                  </a:lnTo>
                  <a:lnTo>
                    <a:pt x="1569199" y="1184135"/>
                  </a:lnTo>
                  <a:lnTo>
                    <a:pt x="1570634" y="1136294"/>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33" name="Google Shape;433;p14"/>
            <p:cNvSpPr/>
            <p:nvPr/>
          </p:nvSpPr>
          <p:spPr>
            <a:xfrm>
              <a:off x="17398569" y="2717462"/>
              <a:ext cx="1570990" cy="1570990"/>
            </a:xfrm>
            <a:custGeom>
              <a:avLst/>
              <a:gdLst/>
              <a:ahLst/>
              <a:cxnLst/>
              <a:rect l="l" t="t" r="r" b="b"/>
              <a:pathLst>
                <a:path w="1570990" h="1570989" extrusionOk="0">
                  <a:moveTo>
                    <a:pt x="1570632" y="785316"/>
                  </a:moveTo>
                  <a:lnTo>
                    <a:pt x="1569199" y="833155"/>
                  </a:lnTo>
                  <a:lnTo>
                    <a:pt x="1564954" y="880236"/>
                  </a:lnTo>
                  <a:lnTo>
                    <a:pt x="1557980" y="926477"/>
                  </a:lnTo>
                  <a:lnTo>
                    <a:pt x="1548358" y="971795"/>
                  </a:lnTo>
                  <a:lnTo>
                    <a:pt x="1536171" y="1016109"/>
                  </a:lnTo>
                  <a:lnTo>
                    <a:pt x="1521500" y="1059337"/>
                  </a:lnTo>
                  <a:lnTo>
                    <a:pt x="1504429" y="1101396"/>
                  </a:lnTo>
                  <a:lnTo>
                    <a:pt x="1485039" y="1142204"/>
                  </a:lnTo>
                  <a:lnTo>
                    <a:pt x="1463413" y="1181678"/>
                  </a:lnTo>
                  <a:lnTo>
                    <a:pt x="1439632" y="1219738"/>
                  </a:lnTo>
                  <a:lnTo>
                    <a:pt x="1413778" y="1256301"/>
                  </a:lnTo>
                  <a:lnTo>
                    <a:pt x="1385935" y="1291284"/>
                  </a:lnTo>
                  <a:lnTo>
                    <a:pt x="1356183" y="1324605"/>
                  </a:lnTo>
                  <a:lnTo>
                    <a:pt x="1324605" y="1356183"/>
                  </a:lnTo>
                  <a:lnTo>
                    <a:pt x="1291284" y="1385935"/>
                  </a:lnTo>
                  <a:lnTo>
                    <a:pt x="1256301" y="1413778"/>
                  </a:lnTo>
                  <a:lnTo>
                    <a:pt x="1219738" y="1439632"/>
                  </a:lnTo>
                  <a:lnTo>
                    <a:pt x="1181678" y="1463413"/>
                  </a:lnTo>
                  <a:lnTo>
                    <a:pt x="1142204" y="1485039"/>
                  </a:lnTo>
                  <a:lnTo>
                    <a:pt x="1101396" y="1504429"/>
                  </a:lnTo>
                  <a:lnTo>
                    <a:pt x="1059337" y="1521500"/>
                  </a:lnTo>
                  <a:lnTo>
                    <a:pt x="1016109" y="1536171"/>
                  </a:lnTo>
                  <a:lnTo>
                    <a:pt x="971795" y="1548358"/>
                  </a:lnTo>
                  <a:lnTo>
                    <a:pt x="926477" y="1557980"/>
                  </a:lnTo>
                  <a:lnTo>
                    <a:pt x="880236" y="1564954"/>
                  </a:lnTo>
                  <a:lnTo>
                    <a:pt x="833155" y="1569199"/>
                  </a:lnTo>
                  <a:lnTo>
                    <a:pt x="785316" y="1570632"/>
                  </a:lnTo>
                  <a:lnTo>
                    <a:pt x="737477" y="1569199"/>
                  </a:lnTo>
                  <a:lnTo>
                    <a:pt x="690396" y="1564954"/>
                  </a:lnTo>
                  <a:lnTo>
                    <a:pt x="644155" y="1557980"/>
                  </a:lnTo>
                  <a:lnTo>
                    <a:pt x="598837" y="1548358"/>
                  </a:lnTo>
                  <a:lnTo>
                    <a:pt x="554523" y="1536171"/>
                  </a:lnTo>
                  <a:lnTo>
                    <a:pt x="511295" y="1521500"/>
                  </a:lnTo>
                  <a:lnTo>
                    <a:pt x="469236" y="1504429"/>
                  </a:lnTo>
                  <a:lnTo>
                    <a:pt x="428428" y="1485039"/>
                  </a:lnTo>
                  <a:lnTo>
                    <a:pt x="388953" y="1463413"/>
                  </a:lnTo>
                  <a:lnTo>
                    <a:pt x="350894" y="1439632"/>
                  </a:lnTo>
                  <a:lnTo>
                    <a:pt x="314331" y="1413778"/>
                  </a:lnTo>
                  <a:lnTo>
                    <a:pt x="279348" y="1385935"/>
                  </a:lnTo>
                  <a:lnTo>
                    <a:pt x="246027" y="1356183"/>
                  </a:lnTo>
                  <a:lnTo>
                    <a:pt x="214449" y="1324605"/>
                  </a:lnTo>
                  <a:lnTo>
                    <a:pt x="184697" y="1291284"/>
                  </a:lnTo>
                  <a:lnTo>
                    <a:pt x="156854" y="1256301"/>
                  </a:lnTo>
                  <a:lnTo>
                    <a:pt x="131000" y="1219738"/>
                  </a:lnTo>
                  <a:lnTo>
                    <a:pt x="107219" y="1181678"/>
                  </a:lnTo>
                  <a:lnTo>
                    <a:pt x="85592" y="1142204"/>
                  </a:lnTo>
                  <a:lnTo>
                    <a:pt x="66202" y="1101396"/>
                  </a:lnTo>
                  <a:lnTo>
                    <a:pt x="49131" y="1059337"/>
                  </a:lnTo>
                  <a:lnTo>
                    <a:pt x="34461" y="1016109"/>
                  </a:lnTo>
                  <a:lnTo>
                    <a:pt x="22274" y="971795"/>
                  </a:lnTo>
                  <a:lnTo>
                    <a:pt x="12652" y="926477"/>
                  </a:lnTo>
                  <a:lnTo>
                    <a:pt x="5678" y="880236"/>
                  </a:lnTo>
                  <a:lnTo>
                    <a:pt x="1433" y="833155"/>
                  </a:lnTo>
                  <a:lnTo>
                    <a:pt x="0" y="785316"/>
                  </a:lnTo>
                  <a:lnTo>
                    <a:pt x="1433" y="737477"/>
                  </a:lnTo>
                  <a:lnTo>
                    <a:pt x="5678" y="690396"/>
                  </a:lnTo>
                  <a:lnTo>
                    <a:pt x="12652" y="644155"/>
                  </a:lnTo>
                  <a:lnTo>
                    <a:pt x="22274" y="598837"/>
                  </a:lnTo>
                  <a:lnTo>
                    <a:pt x="34461" y="554523"/>
                  </a:lnTo>
                  <a:lnTo>
                    <a:pt x="49131" y="511295"/>
                  </a:lnTo>
                  <a:lnTo>
                    <a:pt x="66202" y="469236"/>
                  </a:lnTo>
                  <a:lnTo>
                    <a:pt x="85592" y="428428"/>
                  </a:lnTo>
                  <a:lnTo>
                    <a:pt x="107219" y="388953"/>
                  </a:lnTo>
                  <a:lnTo>
                    <a:pt x="131000" y="350894"/>
                  </a:lnTo>
                  <a:lnTo>
                    <a:pt x="156854" y="314331"/>
                  </a:lnTo>
                  <a:lnTo>
                    <a:pt x="184697" y="279348"/>
                  </a:lnTo>
                  <a:lnTo>
                    <a:pt x="214449" y="246027"/>
                  </a:lnTo>
                  <a:lnTo>
                    <a:pt x="246027" y="214449"/>
                  </a:lnTo>
                  <a:lnTo>
                    <a:pt x="279348" y="184697"/>
                  </a:lnTo>
                  <a:lnTo>
                    <a:pt x="314331" y="156854"/>
                  </a:lnTo>
                  <a:lnTo>
                    <a:pt x="350894" y="131000"/>
                  </a:lnTo>
                  <a:lnTo>
                    <a:pt x="388953" y="107219"/>
                  </a:lnTo>
                  <a:lnTo>
                    <a:pt x="428428" y="85592"/>
                  </a:lnTo>
                  <a:lnTo>
                    <a:pt x="469236" y="66202"/>
                  </a:lnTo>
                  <a:lnTo>
                    <a:pt x="511295" y="49131"/>
                  </a:lnTo>
                  <a:lnTo>
                    <a:pt x="554523" y="34461"/>
                  </a:lnTo>
                  <a:lnTo>
                    <a:pt x="598837" y="22274"/>
                  </a:lnTo>
                  <a:lnTo>
                    <a:pt x="644155" y="12652"/>
                  </a:lnTo>
                  <a:lnTo>
                    <a:pt x="690396" y="5678"/>
                  </a:lnTo>
                  <a:lnTo>
                    <a:pt x="737477" y="1433"/>
                  </a:lnTo>
                  <a:lnTo>
                    <a:pt x="785316" y="0"/>
                  </a:lnTo>
                  <a:lnTo>
                    <a:pt x="833155" y="1433"/>
                  </a:lnTo>
                  <a:lnTo>
                    <a:pt x="880236" y="5678"/>
                  </a:lnTo>
                  <a:lnTo>
                    <a:pt x="926477" y="12652"/>
                  </a:lnTo>
                  <a:lnTo>
                    <a:pt x="971795" y="22274"/>
                  </a:lnTo>
                  <a:lnTo>
                    <a:pt x="1016109" y="34461"/>
                  </a:lnTo>
                  <a:lnTo>
                    <a:pt x="1059337" y="49131"/>
                  </a:lnTo>
                  <a:lnTo>
                    <a:pt x="1101396" y="66202"/>
                  </a:lnTo>
                  <a:lnTo>
                    <a:pt x="1142204" y="85592"/>
                  </a:lnTo>
                  <a:lnTo>
                    <a:pt x="1181678" y="107219"/>
                  </a:lnTo>
                  <a:lnTo>
                    <a:pt x="1219738" y="131000"/>
                  </a:lnTo>
                  <a:lnTo>
                    <a:pt x="1256301" y="156854"/>
                  </a:lnTo>
                  <a:lnTo>
                    <a:pt x="1291284" y="184697"/>
                  </a:lnTo>
                  <a:lnTo>
                    <a:pt x="1324605" y="214449"/>
                  </a:lnTo>
                  <a:lnTo>
                    <a:pt x="1356183" y="246027"/>
                  </a:lnTo>
                  <a:lnTo>
                    <a:pt x="1385935" y="279348"/>
                  </a:lnTo>
                  <a:lnTo>
                    <a:pt x="1413778" y="314331"/>
                  </a:lnTo>
                  <a:lnTo>
                    <a:pt x="1439632" y="350894"/>
                  </a:lnTo>
                  <a:lnTo>
                    <a:pt x="1463413" y="388953"/>
                  </a:lnTo>
                  <a:lnTo>
                    <a:pt x="1485039" y="428428"/>
                  </a:lnTo>
                  <a:lnTo>
                    <a:pt x="1504429" y="469236"/>
                  </a:lnTo>
                  <a:lnTo>
                    <a:pt x="1521500" y="511295"/>
                  </a:lnTo>
                  <a:lnTo>
                    <a:pt x="1536171" y="554523"/>
                  </a:lnTo>
                  <a:lnTo>
                    <a:pt x="1548358" y="598837"/>
                  </a:lnTo>
                  <a:lnTo>
                    <a:pt x="1557980" y="644155"/>
                  </a:lnTo>
                  <a:lnTo>
                    <a:pt x="1564954" y="690396"/>
                  </a:lnTo>
                  <a:lnTo>
                    <a:pt x="1569199" y="737477"/>
                  </a:lnTo>
                  <a:lnTo>
                    <a:pt x="1570632" y="785316"/>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34" name="Google Shape;434;p14"/>
            <p:cNvSpPr/>
            <p:nvPr/>
          </p:nvSpPr>
          <p:spPr>
            <a:xfrm>
              <a:off x="17446307" y="2765199"/>
              <a:ext cx="1475740" cy="1475740"/>
            </a:xfrm>
            <a:custGeom>
              <a:avLst/>
              <a:gdLst/>
              <a:ahLst/>
              <a:cxnLst/>
              <a:rect l="l" t="t" r="r" b="b"/>
              <a:pathLst>
                <a:path w="1475740" h="1475739" extrusionOk="0">
                  <a:moveTo>
                    <a:pt x="737579" y="0"/>
                  </a:moveTo>
                  <a:lnTo>
                    <a:pt x="689082" y="1568"/>
                  </a:lnTo>
                  <a:lnTo>
                    <a:pt x="641424" y="6210"/>
                  </a:lnTo>
                  <a:lnTo>
                    <a:pt x="594700" y="13828"/>
                  </a:lnTo>
                  <a:lnTo>
                    <a:pt x="549008" y="24324"/>
                  </a:lnTo>
                  <a:lnTo>
                    <a:pt x="504445" y="37601"/>
                  </a:lnTo>
                  <a:lnTo>
                    <a:pt x="461109" y="53563"/>
                  </a:lnTo>
                  <a:lnTo>
                    <a:pt x="419096" y="72112"/>
                  </a:lnTo>
                  <a:lnTo>
                    <a:pt x="378504" y="93150"/>
                  </a:lnTo>
                  <a:lnTo>
                    <a:pt x="339430" y="116581"/>
                  </a:lnTo>
                  <a:lnTo>
                    <a:pt x="301972" y="142308"/>
                  </a:lnTo>
                  <a:lnTo>
                    <a:pt x="266226" y="170233"/>
                  </a:lnTo>
                  <a:lnTo>
                    <a:pt x="232289" y="200259"/>
                  </a:lnTo>
                  <a:lnTo>
                    <a:pt x="200259" y="232289"/>
                  </a:lnTo>
                  <a:lnTo>
                    <a:pt x="170233" y="266226"/>
                  </a:lnTo>
                  <a:lnTo>
                    <a:pt x="142308" y="301972"/>
                  </a:lnTo>
                  <a:lnTo>
                    <a:pt x="116581" y="339430"/>
                  </a:lnTo>
                  <a:lnTo>
                    <a:pt x="93150" y="378504"/>
                  </a:lnTo>
                  <a:lnTo>
                    <a:pt x="72112" y="419096"/>
                  </a:lnTo>
                  <a:lnTo>
                    <a:pt x="53563" y="461109"/>
                  </a:lnTo>
                  <a:lnTo>
                    <a:pt x="37601" y="504445"/>
                  </a:lnTo>
                  <a:lnTo>
                    <a:pt x="24324" y="549008"/>
                  </a:lnTo>
                  <a:lnTo>
                    <a:pt x="13828" y="594700"/>
                  </a:lnTo>
                  <a:lnTo>
                    <a:pt x="6210" y="641424"/>
                  </a:lnTo>
                  <a:lnTo>
                    <a:pt x="1568" y="689082"/>
                  </a:lnTo>
                  <a:lnTo>
                    <a:pt x="0" y="737579"/>
                  </a:lnTo>
                  <a:lnTo>
                    <a:pt x="1568" y="786076"/>
                  </a:lnTo>
                  <a:lnTo>
                    <a:pt x="6210" y="833735"/>
                  </a:lnTo>
                  <a:lnTo>
                    <a:pt x="13828" y="880459"/>
                  </a:lnTo>
                  <a:lnTo>
                    <a:pt x="24324" y="926151"/>
                  </a:lnTo>
                  <a:lnTo>
                    <a:pt x="37601" y="970713"/>
                  </a:lnTo>
                  <a:lnTo>
                    <a:pt x="53563" y="1014050"/>
                  </a:lnTo>
                  <a:lnTo>
                    <a:pt x="72112" y="1056062"/>
                  </a:lnTo>
                  <a:lnTo>
                    <a:pt x="93150" y="1096654"/>
                  </a:lnTo>
                  <a:lnTo>
                    <a:pt x="116581" y="1135728"/>
                  </a:lnTo>
                  <a:lnTo>
                    <a:pt x="142308" y="1173186"/>
                  </a:lnTo>
                  <a:lnTo>
                    <a:pt x="170233" y="1208933"/>
                  </a:lnTo>
                  <a:lnTo>
                    <a:pt x="200259" y="1242869"/>
                  </a:lnTo>
                  <a:lnTo>
                    <a:pt x="232289" y="1274899"/>
                  </a:lnTo>
                  <a:lnTo>
                    <a:pt x="266226" y="1304925"/>
                  </a:lnTo>
                  <a:lnTo>
                    <a:pt x="301972" y="1332850"/>
                  </a:lnTo>
                  <a:lnTo>
                    <a:pt x="339430" y="1358577"/>
                  </a:lnTo>
                  <a:lnTo>
                    <a:pt x="378504" y="1382008"/>
                  </a:lnTo>
                  <a:lnTo>
                    <a:pt x="419096" y="1403047"/>
                  </a:lnTo>
                  <a:lnTo>
                    <a:pt x="461109" y="1421595"/>
                  </a:lnTo>
                  <a:lnTo>
                    <a:pt x="504445" y="1437557"/>
                  </a:lnTo>
                  <a:lnTo>
                    <a:pt x="549008" y="1450834"/>
                  </a:lnTo>
                  <a:lnTo>
                    <a:pt x="594700" y="1461331"/>
                  </a:lnTo>
                  <a:lnTo>
                    <a:pt x="641424" y="1468948"/>
                  </a:lnTo>
                  <a:lnTo>
                    <a:pt x="689082" y="1473590"/>
                  </a:lnTo>
                  <a:lnTo>
                    <a:pt x="737579" y="1475159"/>
                  </a:lnTo>
                  <a:lnTo>
                    <a:pt x="786076" y="1473590"/>
                  </a:lnTo>
                  <a:lnTo>
                    <a:pt x="833735" y="1468948"/>
                  </a:lnTo>
                  <a:lnTo>
                    <a:pt x="880459" y="1461331"/>
                  </a:lnTo>
                  <a:lnTo>
                    <a:pt x="926151" y="1450834"/>
                  </a:lnTo>
                  <a:lnTo>
                    <a:pt x="970713" y="1437557"/>
                  </a:lnTo>
                  <a:lnTo>
                    <a:pt x="1014050" y="1421595"/>
                  </a:lnTo>
                  <a:lnTo>
                    <a:pt x="1056062" y="1403047"/>
                  </a:lnTo>
                  <a:lnTo>
                    <a:pt x="1096654" y="1382008"/>
                  </a:lnTo>
                  <a:lnTo>
                    <a:pt x="1135728" y="1358577"/>
                  </a:lnTo>
                  <a:lnTo>
                    <a:pt x="1173186" y="1332850"/>
                  </a:lnTo>
                  <a:lnTo>
                    <a:pt x="1208933" y="1304925"/>
                  </a:lnTo>
                  <a:lnTo>
                    <a:pt x="1242869" y="1274899"/>
                  </a:lnTo>
                  <a:lnTo>
                    <a:pt x="1274899" y="1242869"/>
                  </a:lnTo>
                  <a:lnTo>
                    <a:pt x="1304925" y="1208933"/>
                  </a:lnTo>
                  <a:lnTo>
                    <a:pt x="1332850" y="1173186"/>
                  </a:lnTo>
                  <a:lnTo>
                    <a:pt x="1358577" y="1135728"/>
                  </a:lnTo>
                  <a:lnTo>
                    <a:pt x="1382008" y="1096654"/>
                  </a:lnTo>
                  <a:lnTo>
                    <a:pt x="1403047" y="1056062"/>
                  </a:lnTo>
                  <a:lnTo>
                    <a:pt x="1421595" y="1014050"/>
                  </a:lnTo>
                  <a:lnTo>
                    <a:pt x="1437557" y="970713"/>
                  </a:lnTo>
                  <a:lnTo>
                    <a:pt x="1450834" y="926151"/>
                  </a:lnTo>
                  <a:lnTo>
                    <a:pt x="1461331" y="880459"/>
                  </a:lnTo>
                  <a:lnTo>
                    <a:pt x="1468948" y="833735"/>
                  </a:lnTo>
                  <a:lnTo>
                    <a:pt x="1473590" y="786076"/>
                  </a:lnTo>
                  <a:lnTo>
                    <a:pt x="1475159" y="737579"/>
                  </a:lnTo>
                  <a:lnTo>
                    <a:pt x="1473590" y="689082"/>
                  </a:lnTo>
                  <a:lnTo>
                    <a:pt x="1468948" y="641424"/>
                  </a:lnTo>
                  <a:lnTo>
                    <a:pt x="1461331" y="594700"/>
                  </a:lnTo>
                  <a:lnTo>
                    <a:pt x="1450834" y="549008"/>
                  </a:lnTo>
                  <a:lnTo>
                    <a:pt x="1437557" y="504445"/>
                  </a:lnTo>
                  <a:lnTo>
                    <a:pt x="1421595" y="461109"/>
                  </a:lnTo>
                  <a:lnTo>
                    <a:pt x="1403047" y="419096"/>
                  </a:lnTo>
                  <a:lnTo>
                    <a:pt x="1382008" y="378504"/>
                  </a:lnTo>
                  <a:lnTo>
                    <a:pt x="1358577" y="339430"/>
                  </a:lnTo>
                  <a:lnTo>
                    <a:pt x="1332850" y="301972"/>
                  </a:lnTo>
                  <a:lnTo>
                    <a:pt x="1304925" y="266226"/>
                  </a:lnTo>
                  <a:lnTo>
                    <a:pt x="1274899" y="232289"/>
                  </a:lnTo>
                  <a:lnTo>
                    <a:pt x="1242869" y="200259"/>
                  </a:lnTo>
                  <a:lnTo>
                    <a:pt x="1208933" y="170233"/>
                  </a:lnTo>
                  <a:lnTo>
                    <a:pt x="1173186" y="142308"/>
                  </a:lnTo>
                  <a:lnTo>
                    <a:pt x="1135728" y="116581"/>
                  </a:lnTo>
                  <a:lnTo>
                    <a:pt x="1096654" y="93150"/>
                  </a:lnTo>
                  <a:lnTo>
                    <a:pt x="1056062" y="72112"/>
                  </a:lnTo>
                  <a:lnTo>
                    <a:pt x="1014050" y="53563"/>
                  </a:lnTo>
                  <a:lnTo>
                    <a:pt x="970713" y="37601"/>
                  </a:lnTo>
                  <a:lnTo>
                    <a:pt x="926151" y="24324"/>
                  </a:lnTo>
                  <a:lnTo>
                    <a:pt x="880459" y="13828"/>
                  </a:lnTo>
                  <a:lnTo>
                    <a:pt x="833735" y="6210"/>
                  </a:lnTo>
                  <a:lnTo>
                    <a:pt x="786076" y="1568"/>
                  </a:lnTo>
                  <a:lnTo>
                    <a:pt x="737579"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35" name="Google Shape;435;p14"/>
            <p:cNvSpPr/>
            <p:nvPr/>
          </p:nvSpPr>
          <p:spPr>
            <a:xfrm>
              <a:off x="17678336" y="3167195"/>
              <a:ext cx="1011555" cy="398780"/>
            </a:xfrm>
            <a:custGeom>
              <a:avLst/>
              <a:gdLst/>
              <a:ahLst/>
              <a:cxnLst/>
              <a:rect l="l" t="t" r="r" b="b"/>
              <a:pathLst>
                <a:path w="1011555" h="398779" extrusionOk="0">
                  <a:moveTo>
                    <a:pt x="398526" y="199263"/>
                  </a:moveTo>
                  <a:lnTo>
                    <a:pt x="393268" y="153568"/>
                  </a:lnTo>
                  <a:lnTo>
                    <a:pt x="378282" y="111633"/>
                  </a:lnTo>
                  <a:lnTo>
                    <a:pt x="354761" y="74637"/>
                  </a:lnTo>
                  <a:lnTo>
                    <a:pt x="323900" y="43776"/>
                  </a:lnTo>
                  <a:lnTo>
                    <a:pt x="286905" y="20256"/>
                  </a:lnTo>
                  <a:lnTo>
                    <a:pt x="244957" y="5257"/>
                  </a:lnTo>
                  <a:lnTo>
                    <a:pt x="199275" y="0"/>
                  </a:lnTo>
                  <a:lnTo>
                    <a:pt x="153581" y="5257"/>
                  </a:lnTo>
                  <a:lnTo>
                    <a:pt x="111633" y="20256"/>
                  </a:lnTo>
                  <a:lnTo>
                    <a:pt x="74637" y="43776"/>
                  </a:lnTo>
                  <a:lnTo>
                    <a:pt x="43776" y="74637"/>
                  </a:lnTo>
                  <a:lnTo>
                    <a:pt x="20256" y="111633"/>
                  </a:lnTo>
                  <a:lnTo>
                    <a:pt x="5257" y="153568"/>
                  </a:lnTo>
                  <a:lnTo>
                    <a:pt x="0" y="199263"/>
                  </a:lnTo>
                  <a:lnTo>
                    <a:pt x="5257" y="244944"/>
                  </a:lnTo>
                  <a:lnTo>
                    <a:pt x="20256" y="286893"/>
                  </a:lnTo>
                  <a:lnTo>
                    <a:pt x="43776" y="323888"/>
                  </a:lnTo>
                  <a:lnTo>
                    <a:pt x="74637" y="354749"/>
                  </a:lnTo>
                  <a:lnTo>
                    <a:pt x="111633" y="378269"/>
                  </a:lnTo>
                  <a:lnTo>
                    <a:pt x="153581" y="393255"/>
                  </a:lnTo>
                  <a:lnTo>
                    <a:pt x="199275" y="398526"/>
                  </a:lnTo>
                  <a:lnTo>
                    <a:pt x="244957" y="393255"/>
                  </a:lnTo>
                  <a:lnTo>
                    <a:pt x="286905" y="378269"/>
                  </a:lnTo>
                  <a:lnTo>
                    <a:pt x="323900" y="354749"/>
                  </a:lnTo>
                  <a:lnTo>
                    <a:pt x="354761" y="323888"/>
                  </a:lnTo>
                  <a:lnTo>
                    <a:pt x="378282" y="286893"/>
                  </a:lnTo>
                  <a:lnTo>
                    <a:pt x="393268" y="244944"/>
                  </a:lnTo>
                  <a:lnTo>
                    <a:pt x="398526" y="199263"/>
                  </a:lnTo>
                  <a:close/>
                </a:path>
                <a:path w="1011555" h="398779" extrusionOk="0">
                  <a:moveTo>
                    <a:pt x="1011085" y="199263"/>
                  </a:moveTo>
                  <a:lnTo>
                    <a:pt x="1005827" y="153568"/>
                  </a:lnTo>
                  <a:lnTo>
                    <a:pt x="990828" y="111633"/>
                  </a:lnTo>
                  <a:lnTo>
                    <a:pt x="967308" y="74637"/>
                  </a:lnTo>
                  <a:lnTo>
                    <a:pt x="936447" y="43776"/>
                  </a:lnTo>
                  <a:lnTo>
                    <a:pt x="899452" y="20256"/>
                  </a:lnTo>
                  <a:lnTo>
                    <a:pt x="857516" y="5257"/>
                  </a:lnTo>
                  <a:lnTo>
                    <a:pt x="811822" y="0"/>
                  </a:lnTo>
                  <a:lnTo>
                    <a:pt x="766140" y="5257"/>
                  </a:lnTo>
                  <a:lnTo>
                    <a:pt x="724192" y="20256"/>
                  </a:lnTo>
                  <a:lnTo>
                    <a:pt x="687197" y="43776"/>
                  </a:lnTo>
                  <a:lnTo>
                    <a:pt x="656336" y="74637"/>
                  </a:lnTo>
                  <a:lnTo>
                    <a:pt x="632802" y="111633"/>
                  </a:lnTo>
                  <a:lnTo>
                    <a:pt x="617816" y="153568"/>
                  </a:lnTo>
                  <a:lnTo>
                    <a:pt x="612546" y="199263"/>
                  </a:lnTo>
                  <a:lnTo>
                    <a:pt x="617816" y="244944"/>
                  </a:lnTo>
                  <a:lnTo>
                    <a:pt x="632802" y="286893"/>
                  </a:lnTo>
                  <a:lnTo>
                    <a:pt x="656336" y="323888"/>
                  </a:lnTo>
                  <a:lnTo>
                    <a:pt x="687197" y="354749"/>
                  </a:lnTo>
                  <a:lnTo>
                    <a:pt x="724192" y="378269"/>
                  </a:lnTo>
                  <a:lnTo>
                    <a:pt x="766140" y="393255"/>
                  </a:lnTo>
                  <a:lnTo>
                    <a:pt x="811822" y="398526"/>
                  </a:lnTo>
                  <a:lnTo>
                    <a:pt x="857516" y="393255"/>
                  </a:lnTo>
                  <a:lnTo>
                    <a:pt x="899452" y="378269"/>
                  </a:lnTo>
                  <a:lnTo>
                    <a:pt x="936447" y="354749"/>
                  </a:lnTo>
                  <a:lnTo>
                    <a:pt x="967308" y="323888"/>
                  </a:lnTo>
                  <a:lnTo>
                    <a:pt x="990828" y="286893"/>
                  </a:lnTo>
                  <a:lnTo>
                    <a:pt x="1005827" y="244944"/>
                  </a:lnTo>
                  <a:lnTo>
                    <a:pt x="1011085" y="199263"/>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436" name="Google Shape;436;p14"/>
            <p:cNvPicPr preferRelativeResize="0"/>
            <p:nvPr/>
          </p:nvPicPr>
          <p:blipFill rotWithShape="1">
            <a:blip r:embed="rId3">
              <a:alphaModFix/>
            </a:blip>
            <a:srcRect/>
            <a:stretch/>
          </p:blipFill>
          <p:spPr>
            <a:xfrm>
              <a:off x="17811137" y="3299980"/>
              <a:ext cx="132938" cy="132938"/>
            </a:xfrm>
            <a:prstGeom prst="rect">
              <a:avLst/>
            </a:prstGeom>
            <a:noFill/>
            <a:ln>
              <a:noFill/>
            </a:ln>
          </p:spPr>
        </p:pic>
        <p:pic>
          <p:nvPicPr>
            <p:cNvPr id="437" name="Google Shape;437;p14"/>
            <p:cNvPicPr preferRelativeResize="0"/>
            <p:nvPr/>
          </p:nvPicPr>
          <p:blipFill rotWithShape="1">
            <a:blip r:embed="rId3">
              <a:alphaModFix/>
            </a:blip>
            <a:srcRect/>
            <a:stretch/>
          </p:blipFill>
          <p:spPr>
            <a:xfrm>
              <a:off x="18423693" y="3299980"/>
              <a:ext cx="132938" cy="132938"/>
            </a:xfrm>
            <a:prstGeom prst="rect">
              <a:avLst/>
            </a:prstGeom>
            <a:noFill/>
            <a:ln>
              <a:noFill/>
            </a:ln>
          </p:spPr>
        </p:pic>
        <p:sp>
          <p:nvSpPr>
            <p:cNvPr id="438" name="Google Shape;438;p14"/>
            <p:cNvSpPr/>
            <p:nvPr/>
          </p:nvSpPr>
          <p:spPr>
            <a:xfrm>
              <a:off x="17944071" y="2836665"/>
              <a:ext cx="480059" cy="1125220"/>
            </a:xfrm>
            <a:custGeom>
              <a:avLst/>
              <a:gdLst/>
              <a:ahLst/>
              <a:cxnLst/>
              <a:rect l="l" t="t" r="r" b="b"/>
              <a:pathLst>
                <a:path w="480059" h="1125220" extrusionOk="0">
                  <a:moveTo>
                    <a:pt x="335610" y="153962"/>
                  </a:moveTo>
                  <a:lnTo>
                    <a:pt x="257327" y="117932"/>
                  </a:lnTo>
                  <a:lnTo>
                    <a:pt x="322973" y="0"/>
                  </a:lnTo>
                  <a:lnTo>
                    <a:pt x="144005" y="134658"/>
                  </a:lnTo>
                  <a:lnTo>
                    <a:pt x="222288" y="170688"/>
                  </a:lnTo>
                  <a:lnTo>
                    <a:pt x="156641" y="288620"/>
                  </a:lnTo>
                  <a:lnTo>
                    <a:pt x="335610" y="153962"/>
                  </a:lnTo>
                  <a:close/>
                </a:path>
                <a:path w="480059" h="1125220" extrusionOk="0">
                  <a:moveTo>
                    <a:pt x="479615" y="884821"/>
                  </a:moveTo>
                  <a:lnTo>
                    <a:pt x="0" y="884821"/>
                  </a:lnTo>
                  <a:lnTo>
                    <a:pt x="4876" y="933145"/>
                  </a:lnTo>
                  <a:lnTo>
                    <a:pt x="18846" y="978166"/>
                  </a:lnTo>
                  <a:lnTo>
                    <a:pt x="40957" y="1018895"/>
                  </a:lnTo>
                  <a:lnTo>
                    <a:pt x="70243" y="1054392"/>
                  </a:lnTo>
                  <a:lnTo>
                    <a:pt x="105727" y="1083665"/>
                  </a:lnTo>
                  <a:lnTo>
                    <a:pt x="146469" y="1105776"/>
                  </a:lnTo>
                  <a:lnTo>
                    <a:pt x="191477" y="1119746"/>
                  </a:lnTo>
                  <a:lnTo>
                    <a:pt x="239801" y="1124623"/>
                  </a:lnTo>
                  <a:lnTo>
                    <a:pt x="288137" y="1119746"/>
                  </a:lnTo>
                  <a:lnTo>
                    <a:pt x="333159" y="1105776"/>
                  </a:lnTo>
                  <a:lnTo>
                    <a:pt x="373888" y="1083665"/>
                  </a:lnTo>
                  <a:lnTo>
                    <a:pt x="409384" y="1054392"/>
                  </a:lnTo>
                  <a:lnTo>
                    <a:pt x="438670" y="1018895"/>
                  </a:lnTo>
                  <a:lnTo>
                    <a:pt x="460781" y="978166"/>
                  </a:lnTo>
                  <a:lnTo>
                    <a:pt x="474751" y="933145"/>
                  </a:lnTo>
                  <a:lnTo>
                    <a:pt x="479615" y="884821"/>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439" name="Google Shape;439;p14"/>
          <p:cNvSpPr/>
          <p:nvPr/>
        </p:nvSpPr>
        <p:spPr>
          <a:xfrm>
            <a:off x="1289681" y="9884693"/>
            <a:ext cx="1892935" cy="1424305"/>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40" name="Google Shape;440;p14"/>
          <p:cNvSpPr txBox="1"/>
          <p:nvPr/>
        </p:nvSpPr>
        <p:spPr>
          <a:xfrm>
            <a:off x="1490825" y="2525075"/>
            <a:ext cx="17783100" cy="6595800"/>
          </a:xfrm>
          <a:prstGeom prst="rect">
            <a:avLst/>
          </a:prstGeom>
          <a:noFill/>
          <a:ln>
            <a:noFill/>
          </a:ln>
        </p:spPr>
        <p:txBody>
          <a:bodyPr spcFirstLastPara="1" wrap="square" lIns="0" tIns="15875" rIns="0" bIns="0" anchor="t" anchorCtr="0">
            <a:spAutoFit/>
          </a:bodyPr>
          <a:lstStyle/>
          <a:p>
            <a:pPr marL="12700" lvl="0" indent="0" algn="l" rtl="0">
              <a:lnSpc>
                <a:spcPct val="118181"/>
              </a:lnSpc>
              <a:spcBef>
                <a:spcPts val="0"/>
              </a:spcBef>
              <a:spcAft>
                <a:spcPts val="0"/>
              </a:spcAft>
              <a:buNone/>
            </a:pPr>
            <a:r>
              <a:rPr lang="el-GR" sz="2700" b="1" dirty="0">
                <a:solidFill>
                  <a:srgbClr val="001E52"/>
                </a:solidFill>
                <a:latin typeface="Arial"/>
                <a:ea typeface="Arial"/>
                <a:cs typeface="Arial"/>
                <a:sym typeface="Arial"/>
              </a:rPr>
              <a:t>Απόκτηση νέου ηλεκτρικού οχήματος</a:t>
            </a:r>
            <a:r>
              <a:rPr lang="el-GR" sz="2700" dirty="0"/>
              <a:t> </a:t>
            </a:r>
            <a:r>
              <a:rPr lang="el-GR" sz="2700" b="1" dirty="0">
                <a:solidFill>
                  <a:srgbClr val="001E52"/>
                </a:solidFill>
                <a:latin typeface="Arial"/>
                <a:ea typeface="Arial"/>
                <a:cs typeface="Arial"/>
                <a:sym typeface="Arial"/>
              </a:rPr>
              <a:t>χωρίς ανάγκη αρχικής επένδυσης</a:t>
            </a:r>
            <a:endParaRPr sz="2700" b="1" dirty="0">
              <a:solidFill>
                <a:srgbClr val="001E52"/>
              </a:solidFill>
            </a:endParaRPr>
          </a:p>
          <a:p>
            <a:pPr marL="12700" lvl="0" indent="0" algn="l" rtl="0">
              <a:lnSpc>
                <a:spcPct val="118181"/>
              </a:lnSpc>
              <a:spcBef>
                <a:spcPts val="0"/>
              </a:spcBef>
              <a:spcAft>
                <a:spcPts val="0"/>
              </a:spcAft>
              <a:buNone/>
            </a:pPr>
            <a:r>
              <a:rPr lang="el-GR" sz="2700" b="1" dirty="0">
                <a:solidFill>
                  <a:srgbClr val="001E52"/>
                </a:solidFill>
                <a:latin typeface="Arial"/>
                <a:ea typeface="Arial"/>
                <a:cs typeface="Arial"/>
                <a:sym typeface="Arial"/>
              </a:rPr>
              <a:t>και με επιπλέον ωφέλεια από την επιδότηση</a:t>
            </a:r>
            <a:endParaRPr sz="2700" dirty="0">
              <a:latin typeface="Arial"/>
              <a:ea typeface="Arial"/>
              <a:cs typeface="Arial"/>
              <a:sym typeface="Arial"/>
            </a:endParaRPr>
          </a:p>
          <a:p>
            <a:pPr marL="0" lvl="0" indent="0" algn="l" rtl="0">
              <a:lnSpc>
                <a:spcPct val="100000"/>
              </a:lnSpc>
              <a:spcBef>
                <a:spcPts val="45"/>
              </a:spcBef>
              <a:spcAft>
                <a:spcPts val="0"/>
              </a:spcAft>
              <a:buNone/>
            </a:pPr>
            <a:endParaRPr sz="2700" dirty="0">
              <a:latin typeface="Arial"/>
              <a:ea typeface="Arial"/>
              <a:cs typeface="Arial"/>
              <a:sym typeface="Arial"/>
            </a:endParaRPr>
          </a:p>
          <a:p>
            <a:pPr marL="12700" marR="5555615" lvl="0" indent="0" algn="l" rtl="0">
              <a:lnSpc>
                <a:spcPct val="116363"/>
              </a:lnSpc>
              <a:spcBef>
                <a:spcPts val="0"/>
              </a:spcBef>
              <a:spcAft>
                <a:spcPts val="0"/>
              </a:spcAft>
              <a:buNone/>
            </a:pPr>
            <a:r>
              <a:rPr lang="el-GR" sz="2700" b="1" dirty="0">
                <a:solidFill>
                  <a:srgbClr val="001E52"/>
                </a:solidFill>
              </a:rPr>
              <a:t>Αποφυγή εκτάκτων δαπανών συντήρησης</a:t>
            </a:r>
            <a:r>
              <a:rPr lang="el-GR" sz="2700" b="1" dirty="0">
                <a:solidFill>
                  <a:srgbClr val="001E52"/>
                </a:solidFill>
                <a:latin typeface="Arial"/>
                <a:ea typeface="Arial"/>
                <a:cs typeface="Arial"/>
                <a:sym typeface="Arial"/>
              </a:rPr>
              <a:t>, καθώς</a:t>
            </a:r>
            <a:r>
              <a:rPr lang="el-GR" sz="2700" b="1" dirty="0">
                <a:solidFill>
                  <a:srgbClr val="001E52"/>
                </a:solidFill>
              </a:rPr>
              <a:t> </a:t>
            </a:r>
            <a:r>
              <a:rPr lang="el-GR" sz="2700" b="1" dirty="0">
                <a:solidFill>
                  <a:srgbClr val="001E52"/>
                </a:solidFill>
                <a:latin typeface="Arial"/>
                <a:ea typeface="Arial"/>
                <a:cs typeface="Arial"/>
                <a:sym typeface="Arial"/>
              </a:rPr>
              <a:t>περιλαμβάνονται όλα στο μίσθωμα</a:t>
            </a:r>
            <a:endParaRPr sz="2700" dirty="0">
              <a:latin typeface="Arial"/>
              <a:ea typeface="Arial"/>
              <a:cs typeface="Arial"/>
              <a:sym typeface="Arial"/>
            </a:endParaRPr>
          </a:p>
          <a:p>
            <a:pPr marL="12700" lvl="0" indent="0" algn="l" rtl="0">
              <a:lnSpc>
                <a:spcPct val="118181"/>
              </a:lnSpc>
              <a:spcBef>
                <a:spcPts val="2155"/>
              </a:spcBef>
              <a:spcAft>
                <a:spcPts val="0"/>
              </a:spcAft>
              <a:buNone/>
            </a:pPr>
            <a:r>
              <a:rPr lang="el-GR" sz="2700" b="1" dirty="0">
                <a:solidFill>
                  <a:srgbClr val="001E52"/>
                </a:solidFill>
                <a:latin typeface="Arial"/>
                <a:ea typeface="Arial"/>
                <a:cs typeface="Arial"/>
                <a:sym typeface="Arial"/>
              </a:rPr>
              <a:t>Εξοικονόμηση τουλάχιστον 30% μηνιαίως,</a:t>
            </a:r>
            <a:r>
              <a:rPr lang="el-GR" sz="2700" dirty="0"/>
              <a:t> </a:t>
            </a:r>
            <a:r>
              <a:rPr lang="el-GR" sz="2700" b="1" dirty="0">
                <a:solidFill>
                  <a:srgbClr val="001E52"/>
                </a:solidFill>
                <a:latin typeface="Arial"/>
                <a:ea typeface="Arial"/>
                <a:cs typeface="Arial"/>
                <a:sym typeface="Arial"/>
              </a:rPr>
              <a:t>σε σχέση με το σημερινό κόστος λειτουργίας συμβατικού οχήματος</a:t>
            </a:r>
            <a:endParaRPr sz="2700" dirty="0">
              <a:latin typeface="Arial"/>
              <a:ea typeface="Arial"/>
              <a:cs typeface="Arial"/>
              <a:sym typeface="Arial"/>
            </a:endParaRPr>
          </a:p>
          <a:p>
            <a:pPr marL="0" lvl="0" indent="0" algn="l" rtl="0">
              <a:lnSpc>
                <a:spcPct val="100000"/>
              </a:lnSpc>
              <a:spcBef>
                <a:spcPts val="40"/>
              </a:spcBef>
              <a:spcAft>
                <a:spcPts val="0"/>
              </a:spcAft>
              <a:buNone/>
            </a:pPr>
            <a:endParaRPr sz="2700" dirty="0">
              <a:latin typeface="Arial"/>
              <a:ea typeface="Arial"/>
              <a:cs typeface="Arial"/>
              <a:sym typeface="Arial"/>
            </a:endParaRPr>
          </a:p>
          <a:p>
            <a:pPr marL="12700" lvl="0" indent="0" algn="l" rtl="0">
              <a:lnSpc>
                <a:spcPct val="100000"/>
              </a:lnSpc>
              <a:spcBef>
                <a:spcPts val="0"/>
              </a:spcBef>
              <a:spcAft>
                <a:spcPts val="0"/>
              </a:spcAft>
              <a:buNone/>
            </a:pPr>
            <a:r>
              <a:rPr lang="el-GR" sz="2700" b="1" dirty="0">
                <a:solidFill>
                  <a:srgbClr val="001E52"/>
                </a:solidFill>
                <a:latin typeface="Arial"/>
                <a:ea typeface="Arial"/>
                <a:cs typeface="Arial"/>
                <a:sym typeface="Arial"/>
              </a:rPr>
              <a:t>Άμεση πρόσβαση 24/7 στο αποκλειστικό δίκτυο ταχείας φόρτισης</a:t>
            </a:r>
            <a:r>
              <a:rPr lang="el-GR" sz="2700" b="1" dirty="0">
                <a:solidFill>
                  <a:srgbClr val="001E52"/>
                </a:solidFill>
              </a:rPr>
              <a:t> ZAP</a:t>
            </a:r>
            <a:endParaRPr sz="2700" dirty="0">
              <a:latin typeface="Arial"/>
              <a:ea typeface="Arial"/>
              <a:cs typeface="Arial"/>
              <a:sym typeface="Arial"/>
            </a:endParaRPr>
          </a:p>
          <a:p>
            <a:pPr marL="0" lvl="0" indent="0" algn="l" rtl="0">
              <a:lnSpc>
                <a:spcPct val="100000"/>
              </a:lnSpc>
              <a:spcBef>
                <a:spcPts val="45"/>
              </a:spcBef>
              <a:spcAft>
                <a:spcPts val="0"/>
              </a:spcAft>
              <a:buNone/>
            </a:pPr>
            <a:endParaRPr sz="2700" dirty="0">
              <a:latin typeface="Arial"/>
              <a:ea typeface="Arial"/>
              <a:cs typeface="Arial"/>
              <a:sym typeface="Arial"/>
            </a:endParaRPr>
          </a:p>
          <a:p>
            <a:pPr marL="12700" marR="2207260" lvl="0" indent="0" algn="l" rtl="0">
              <a:lnSpc>
                <a:spcPct val="116363"/>
              </a:lnSpc>
              <a:spcBef>
                <a:spcPts val="0"/>
              </a:spcBef>
              <a:spcAft>
                <a:spcPts val="0"/>
              </a:spcAft>
              <a:buNone/>
            </a:pPr>
            <a:r>
              <a:rPr lang="el-GR" sz="2700" b="1" dirty="0">
                <a:solidFill>
                  <a:srgbClr val="001E52"/>
                </a:solidFill>
                <a:latin typeface="Arial"/>
                <a:ea typeface="Arial"/>
                <a:cs typeface="Arial"/>
                <a:sym typeface="Arial"/>
              </a:rPr>
              <a:t>Υψηλότερα έσοδα λόγω </a:t>
            </a:r>
            <a:r>
              <a:rPr lang="el-GR" sz="2700" b="1" dirty="0" err="1">
                <a:solidFill>
                  <a:srgbClr val="001E52"/>
                </a:solidFill>
                <a:latin typeface="Arial"/>
                <a:ea typeface="Arial"/>
                <a:cs typeface="Arial"/>
                <a:sym typeface="Arial"/>
              </a:rPr>
              <a:t>προτεραιοποίησης</a:t>
            </a:r>
            <a:r>
              <a:rPr lang="el-GR" sz="2700" b="1" dirty="0">
                <a:solidFill>
                  <a:srgbClr val="001E52"/>
                </a:solidFill>
                <a:latin typeface="Arial"/>
                <a:ea typeface="Arial"/>
                <a:cs typeface="Arial"/>
                <a:sym typeface="Arial"/>
              </a:rPr>
              <a:t> των ηλεκτρικών οχημάτων προς τους επιβάτες, με τη συμβολή της πλατφόρμας FREENOW</a:t>
            </a:r>
            <a:endParaRPr sz="2700" dirty="0">
              <a:latin typeface="Arial"/>
              <a:ea typeface="Arial"/>
              <a:cs typeface="Arial"/>
              <a:sym typeface="Arial"/>
            </a:endParaRPr>
          </a:p>
          <a:p>
            <a:pPr marL="12700" lvl="0" indent="0" algn="l" rtl="0">
              <a:lnSpc>
                <a:spcPct val="100000"/>
              </a:lnSpc>
              <a:spcBef>
                <a:spcPts val="2415"/>
              </a:spcBef>
              <a:spcAft>
                <a:spcPts val="0"/>
              </a:spcAft>
              <a:buNone/>
            </a:pPr>
            <a:r>
              <a:rPr lang="el-GR" sz="2700" b="1" dirty="0">
                <a:solidFill>
                  <a:srgbClr val="001E52"/>
                </a:solidFill>
                <a:latin typeface="Arial"/>
                <a:ea typeface="Arial"/>
                <a:cs typeface="Arial"/>
                <a:sym typeface="Arial"/>
              </a:rPr>
              <a:t>Ευκολότερη, ασφαλέστερη και πιο ξεκούραστη οδήγηση</a:t>
            </a:r>
            <a:endParaRPr sz="2700" dirty="0">
              <a:latin typeface="Arial"/>
              <a:ea typeface="Arial"/>
              <a:cs typeface="Arial"/>
              <a:sym typeface="Arial"/>
            </a:endParaRPr>
          </a:p>
        </p:txBody>
      </p:sp>
      <p:sp>
        <p:nvSpPr>
          <p:cNvPr id="441" name="Google Shape;441;p14"/>
          <p:cNvSpPr/>
          <p:nvPr/>
        </p:nvSpPr>
        <p:spPr>
          <a:xfrm>
            <a:off x="1040367" y="2626740"/>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42" name="Google Shape;442;p14"/>
          <p:cNvSpPr/>
          <p:nvPr/>
        </p:nvSpPr>
        <p:spPr>
          <a:xfrm>
            <a:off x="1040367" y="4007302"/>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43" name="Google Shape;443;p14"/>
          <p:cNvSpPr/>
          <p:nvPr/>
        </p:nvSpPr>
        <p:spPr>
          <a:xfrm>
            <a:off x="1040367" y="5253138"/>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44" name="Google Shape;444;p14"/>
          <p:cNvSpPr/>
          <p:nvPr/>
        </p:nvSpPr>
        <p:spPr>
          <a:xfrm>
            <a:off x="1040367" y="6608734"/>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45" name="Google Shape;445;p14"/>
          <p:cNvSpPr/>
          <p:nvPr/>
        </p:nvSpPr>
        <p:spPr>
          <a:xfrm>
            <a:off x="1040367" y="7443368"/>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46" name="Google Shape;446;p14"/>
          <p:cNvSpPr/>
          <p:nvPr/>
        </p:nvSpPr>
        <p:spPr>
          <a:xfrm>
            <a:off x="1040367" y="8682677"/>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447" name="Google Shape;447;p14"/>
          <p:cNvGrpSpPr/>
          <p:nvPr/>
        </p:nvGrpSpPr>
        <p:grpSpPr>
          <a:xfrm>
            <a:off x="1490820" y="1165056"/>
            <a:ext cx="345440" cy="1066597"/>
            <a:chOff x="1490820" y="1165056"/>
            <a:chExt cx="345440" cy="1066597"/>
          </a:xfrm>
        </p:grpSpPr>
        <p:sp>
          <p:nvSpPr>
            <p:cNvPr id="448" name="Google Shape;448;p14"/>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49" name="Google Shape;449;p14"/>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50" name="Google Shape;450;p14"/>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451" name="Google Shape;451;p14"/>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52" name="Google Shape;452;p14"/>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453" name="Google Shape;453;p14"/>
          <p:cNvGrpSpPr/>
          <p:nvPr/>
        </p:nvGrpSpPr>
        <p:grpSpPr>
          <a:xfrm>
            <a:off x="19110947" y="10763357"/>
            <a:ext cx="888365" cy="440690"/>
            <a:chOff x="19110947" y="10763357"/>
            <a:chExt cx="888365" cy="440690"/>
          </a:xfrm>
        </p:grpSpPr>
        <p:sp>
          <p:nvSpPr>
            <p:cNvPr id="454" name="Google Shape;454;p14"/>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455" name="Google Shape;455;p14"/>
            <p:cNvPicPr preferRelativeResize="0"/>
            <p:nvPr/>
          </p:nvPicPr>
          <p:blipFill rotWithShape="1">
            <a:blip r:embed="rId4">
              <a:alphaModFix/>
            </a:blip>
            <a:srcRect/>
            <a:stretch/>
          </p:blipFill>
          <p:spPr>
            <a:xfrm>
              <a:off x="19427298" y="10814176"/>
              <a:ext cx="146341" cy="220433"/>
            </a:xfrm>
            <a:prstGeom prst="rect">
              <a:avLst/>
            </a:prstGeom>
            <a:noFill/>
            <a:ln>
              <a:noFill/>
            </a:ln>
          </p:spPr>
        </p:pic>
      </p:grpSp>
      <p:grpSp>
        <p:nvGrpSpPr>
          <p:cNvPr id="456" name="Google Shape;456;p14"/>
          <p:cNvGrpSpPr/>
          <p:nvPr/>
        </p:nvGrpSpPr>
        <p:grpSpPr>
          <a:xfrm>
            <a:off x="18752611" y="10195661"/>
            <a:ext cx="861048" cy="426925"/>
            <a:chOff x="18752611" y="10195661"/>
            <a:chExt cx="861048" cy="426925"/>
          </a:xfrm>
        </p:grpSpPr>
        <p:pic>
          <p:nvPicPr>
            <p:cNvPr id="457" name="Google Shape;457;p14"/>
            <p:cNvPicPr preferRelativeResize="0"/>
            <p:nvPr/>
          </p:nvPicPr>
          <p:blipFill rotWithShape="1">
            <a:blip r:embed="rId5">
              <a:alphaModFix/>
            </a:blip>
            <a:srcRect/>
            <a:stretch/>
          </p:blipFill>
          <p:spPr>
            <a:xfrm>
              <a:off x="18752611" y="10373243"/>
              <a:ext cx="502929" cy="249343"/>
            </a:xfrm>
            <a:prstGeom prst="rect">
              <a:avLst/>
            </a:prstGeom>
            <a:noFill/>
            <a:ln>
              <a:noFill/>
            </a:ln>
          </p:spPr>
        </p:pic>
        <p:pic>
          <p:nvPicPr>
            <p:cNvPr id="458" name="Google Shape;458;p14"/>
            <p:cNvPicPr preferRelativeResize="0"/>
            <p:nvPr/>
          </p:nvPicPr>
          <p:blipFill rotWithShape="1">
            <a:blip r:embed="rId6">
              <a:alphaModFix/>
            </a:blip>
            <a:srcRect/>
            <a:stretch/>
          </p:blipFill>
          <p:spPr>
            <a:xfrm>
              <a:off x="19274577" y="10195661"/>
              <a:ext cx="339082" cy="168120"/>
            </a:xfrm>
            <a:prstGeom prst="rect">
              <a:avLst/>
            </a:prstGeom>
            <a:noFill/>
            <a:ln>
              <a:noFill/>
            </a:ln>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15"/>
          <p:cNvSpPr/>
          <p:nvPr/>
        </p:nvSpPr>
        <p:spPr>
          <a:xfrm>
            <a:off x="15891168" y="0"/>
            <a:ext cx="3395345"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64" name="Google Shape;464;p15"/>
          <p:cNvSpPr/>
          <p:nvPr/>
        </p:nvSpPr>
        <p:spPr>
          <a:xfrm>
            <a:off x="1289681" y="9884693"/>
            <a:ext cx="1892935" cy="1424305"/>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465" name="Google Shape;465;p15"/>
          <p:cNvSpPr txBox="1">
            <a:spLocks noGrp="1"/>
          </p:cNvSpPr>
          <p:nvPr>
            <p:ph type="title"/>
          </p:nvPr>
        </p:nvSpPr>
        <p:spPr>
          <a:xfrm>
            <a:off x="7510627" y="2902275"/>
            <a:ext cx="6732000" cy="1441500"/>
          </a:xfrm>
          <a:prstGeom prst="rect">
            <a:avLst/>
          </a:prstGeom>
          <a:noFill/>
          <a:ln>
            <a:noFill/>
          </a:ln>
        </p:spPr>
        <p:txBody>
          <a:bodyPr spcFirstLastPara="1" wrap="square" lIns="0" tIns="15875" rIns="0" bIns="0" anchor="t" anchorCtr="0">
            <a:spAutoFit/>
          </a:bodyPr>
          <a:lstStyle/>
          <a:p>
            <a:pPr marL="0" lvl="0" indent="0" algn="ctr" rtl="0">
              <a:lnSpc>
                <a:spcPct val="113557"/>
              </a:lnSpc>
              <a:spcBef>
                <a:spcPts val="0"/>
              </a:spcBef>
              <a:spcAft>
                <a:spcPts val="0"/>
              </a:spcAft>
              <a:buNone/>
            </a:pPr>
            <a:r>
              <a:rPr lang="el-GR">
                <a:latin typeface="Arial"/>
                <a:ea typeface="Arial"/>
                <a:cs typeface="Arial"/>
                <a:sym typeface="Arial"/>
              </a:rPr>
              <a:t>Επόμενα βήματα</a:t>
            </a:r>
            <a:endParaRPr/>
          </a:p>
          <a:p>
            <a:pPr marL="0" lvl="0" indent="0" algn="ctr" rtl="0">
              <a:lnSpc>
                <a:spcPct val="108030"/>
              </a:lnSpc>
              <a:spcBef>
                <a:spcPts val="0"/>
              </a:spcBef>
              <a:spcAft>
                <a:spcPts val="0"/>
              </a:spcAft>
              <a:buNone/>
            </a:pPr>
            <a:r>
              <a:rPr lang="el-GR" sz="3300">
                <a:latin typeface="Arial"/>
                <a:ea typeface="Arial"/>
                <a:cs typeface="Arial"/>
                <a:sym typeface="Arial"/>
              </a:rPr>
              <a:t>Οι αιτήσεις ξεκίνησαν!</a:t>
            </a:r>
            <a:endParaRPr sz="3300">
              <a:latin typeface="Arial"/>
              <a:ea typeface="Arial"/>
              <a:cs typeface="Arial"/>
              <a:sym typeface="Arial"/>
            </a:endParaRPr>
          </a:p>
        </p:txBody>
      </p:sp>
      <p:sp>
        <p:nvSpPr>
          <p:cNvPr id="466" name="Google Shape;466;p15"/>
          <p:cNvSpPr txBox="1"/>
          <p:nvPr/>
        </p:nvSpPr>
        <p:spPr>
          <a:xfrm>
            <a:off x="6425124" y="4636275"/>
            <a:ext cx="8242500" cy="2068500"/>
          </a:xfrm>
          <a:prstGeom prst="rect">
            <a:avLst/>
          </a:prstGeom>
          <a:noFill/>
          <a:ln>
            <a:noFill/>
          </a:ln>
        </p:spPr>
        <p:txBody>
          <a:bodyPr spcFirstLastPara="1" wrap="square" lIns="0" tIns="0" rIns="0" bIns="0" anchor="t" anchorCtr="0">
            <a:spAutoFit/>
          </a:bodyPr>
          <a:lstStyle/>
          <a:p>
            <a:pPr marL="12700" marR="5080" lvl="0" indent="110489" algn="ctr" rtl="0">
              <a:lnSpc>
                <a:spcPct val="102400"/>
              </a:lnSpc>
              <a:spcBef>
                <a:spcPts val="0"/>
              </a:spcBef>
              <a:spcAft>
                <a:spcPts val="0"/>
              </a:spcAft>
              <a:buNone/>
            </a:pPr>
            <a:r>
              <a:rPr lang="el-GR" sz="3300" b="1" u="sng" dirty="0">
                <a:solidFill>
                  <a:srgbClr val="001E52"/>
                </a:solidFill>
                <a:latin typeface="Arial"/>
                <a:ea typeface="Arial"/>
                <a:cs typeface="Arial"/>
                <a:sym typeface="Arial"/>
              </a:rPr>
              <a:t>Για	τους	</a:t>
            </a:r>
            <a:r>
              <a:rPr lang="en-US" sz="3300" b="1" u="sng" dirty="0">
                <a:solidFill>
                  <a:srgbClr val="001E52"/>
                </a:solidFill>
                <a:latin typeface="Arial"/>
                <a:ea typeface="Arial"/>
                <a:cs typeface="Arial"/>
                <a:sym typeface="Arial"/>
              </a:rPr>
              <a:t> </a:t>
            </a:r>
            <a:r>
              <a:rPr lang="el-GR" sz="3300" b="1" u="sng" dirty="0">
                <a:solidFill>
                  <a:srgbClr val="001E52"/>
                </a:solidFill>
                <a:latin typeface="Arial"/>
                <a:ea typeface="Arial"/>
                <a:cs typeface="Arial"/>
                <a:sym typeface="Arial"/>
              </a:rPr>
              <a:t>ενδιαφερόμενους: </a:t>
            </a:r>
            <a:endParaRPr sz="3300" b="1" u="sng" dirty="0">
              <a:solidFill>
                <a:srgbClr val="001E52"/>
              </a:solidFill>
              <a:latin typeface="Arial"/>
              <a:ea typeface="Arial"/>
              <a:cs typeface="Arial"/>
              <a:sym typeface="Arial"/>
            </a:endParaRPr>
          </a:p>
          <a:p>
            <a:pPr marL="12700" marR="5080" lvl="0" indent="110489" algn="ctr" rtl="0">
              <a:lnSpc>
                <a:spcPct val="102400"/>
              </a:lnSpc>
              <a:spcBef>
                <a:spcPts val="0"/>
              </a:spcBef>
              <a:spcAft>
                <a:spcPts val="0"/>
              </a:spcAft>
              <a:buNone/>
            </a:pPr>
            <a:r>
              <a:rPr lang="el-GR" sz="3300" b="1" dirty="0">
                <a:solidFill>
                  <a:srgbClr val="001E52"/>
                </a:solidFill>
                <a:latin typeface="Arial"/>
                <a:ea typeface="Arial"/>
                <a:cs typeface="Arial"/>
                <a:sym typeface="Arial"/>
              </a:rPr>
              <a:t>Αίτηση στην ΕΘΝΙΚΗ LEASING μέσω του δικτύου καταστημάτων της Εθνικής Τράπεζας</a:t>
            </a:r>
            <a:endParaRPr sz="3300" dirty="0">
              <a:latin typeface="Arial"/>
              <a:ea typeface="Arial"/>
              <a:cs typeface="Arial"/>
              <a:sym typeface="Arial"/>
            </a:endParaRPr>
          </a:p>
        </p:txBody>
      </p:sp>
      <p:sp>
        <p:nvSpPr>
          <p:cNvPr id="467" name="Google Shape;467;p15"/>
          <p:cNvSpPr txBox="1"/>
          <p:nvPr/>
        </p:nvSpPr>
        <p:spPr>
          <a:xfrm>
            <a:off x="6222139" y="8192352"/>
            <a:ext cx="7657465" cy="1014094"/>
          </a:xfrm>
          <a:prstGeom prst="rect">
            <a:avLst/>
          </a:prstGeom>
          <a:noFill/>
          <a:ln>
            <a:noFill/>
          </a:ln>
        </p:spPr>
        <p:txBody>
          <a:bodyPr spcFirstLastPara="1" wrap="square" lIns="0" tIns="48250" rIns="0" bIns="0" anchor="t" anchorCtr="0">
            <a:spAutoFit/>
          </a:bodyPr>
          <a:lstStyle/>
          <a:p>
            <a:pPr marL="12700" marR="5080" lvl="0" indent="0" algn="ctr" rtl="0">
              <a:lnSpc>
                <a:spcPct val="111836"/>
              </a:lnSpc>
              <a:spcBef>
                <a:spcPts val="0"/>
              </a:spcBef>
              <a:spcAft>
                <a:spcPts val="0"/>
              </a:spcAft>
              <a:buNone/>
            </a:pPr>
            <a:r>
              <a:rPr lang="el-GR" sz="2450" b="1">
                <a:solidFill>
                  <a:srgbClr val="001E52"/>
                </a:solidFill>
                <a:latin typeface="Arial"/>
                <a:ea typeface="Arial"/>
                <a:cs typeface="Arial"/>
                <a:sym typeface="Arial"/>
              </a:rPr>
              <a:t>Για περισσότερες πληροφορίες ή διευκρινίσεις Τηλέφωνο: 210 5195 000 (ΕΘΝΙΚΗ LEASING)</a:t>
            </a:r>
            <a:endParaRPr sz="2450">
              <a:latin typeface="Arial"/>
              <a:ea typeface="Arial"/>
              <a:cs typeface="Arial"/>
              <a:sym typeface="Arial"/>
            </a:endParaRPr>
          </a:p>
          <a:p>
            <a:pPr marL="6350" lvl="0" indent="0" algn="ctr" rtl="0">
              <a:lnSpc>
                <a:spcPct val="100000"/>
              </a:lnSpc>
              <a:spcBef>
                <a:spcPts val="40"/>
              </a:spcBef>
              <a:spcAft>
                <a:spcPts val="0"/>
              </a:spcAft>
              <a:buNone/>
            </a:pPr>
            <a:r>
              <a:rPr lang="el-GR" sz="1650" b="1">
                <a:solidFill>
                  <a:srgbClr val="001E52"/>
                </a:solidFill>
                <a:latin typeface="Arial"/>
                <a:ea typeface="Arial"/>
                <a:cs typeface="Arial"/>
                <a:sym typeface="Arial"/>
              </a:rPr>
              <a:t>Είμαστε έτοιμοι να σας εξυπηρετήσουμε!</a:t>
            </a:r>
            <a:endParaRPr sz="1650">
              <a:latin typeface="Arial"/>
              <a:ea typeface="Arial"/>
              <a:cs typeface="Arial"/>
              <a:sym typeface="Arial"/>
            </a:endParaRPr>
          </a:p>
        </p:txBody>
      </p:sp>
      <p:pic>
        <p:nvPicPr>
          <p:cNvPr id="468" name="Google Shape;468;p15"/>
          <p:cNvPicPr preferRelativeResize="0"/>
          <p:nvPr/>
        </p:nvPicPr>
        <p:blipFill rotWithShape="1">
          <a:blip r:embed="rId3">
            <a:alphaModFix/>
          </a:blip>
          <a:srcRect/>
          <a:stretch/>
        </p:blipFill>
        <p:spPr>
          <a:xfrm>
            <a:off x="1915062" y="3695527"/>
            <a:ext cx="341688" cy="169404"/>
          </a:xfrm>
          <a:prstGeom prst="rect">
            <a:avLst/>
          </a:prstGeom>
          <a:noFill/>
          <a:ln>
            <a:noFill/>
          </a:ln>
        </p:spPr>
      </p:pic>
      <p:pic>
        <p:nvPicPr>
          <p:cNvPr id="469" name="Google Shape;469;p15"/>
          <p:cNvPicPr preferRelativeResize="0"/>
          <p:nvPr/>
        </p:nvPicPr>
        <p:blipFill rotWithShape="1">
          <a:blip r:embed="rId4">
            <a:alphaModFix/>
          </a:blip>
          <a:srcRect/>
          <a:stretch/>
        </p:blipFill>
        <p:spPr>
          <a:xfrm>
            <a:off x="18027476" y="7011335"/>
            <a:ext cx="341676" cy="169403"/>
          </a:xfrm>
          <a:prstGeom prst="rect">
            <a:avLst/>
          </a:prstGeom>
          <a:noFill/>
          <a:ln>
            <a:noFill/>
          </a:ln>
        </p:spPr>
      </p:pic>
      <p:pic>
        <p:nvPicPr>
          <p:cNvPr id="470" name="Google Shape;470;p15"/>
          <p:cNvPicPr preferRelativeResize="0"/>
          <p:nvPr/>
        </p:nvPicPr>
        <p:blipFill rotWithShape="1">
          <a:blip r:embed="rId5">
            <a:alphaModFix/>
          </a:blip>
          <a:srcRect/>
          <a:stretch/>
        </p:blipFill>
        <p:spPr>
          <a:xfrm>
            <a:off x="16629786" y="7404561"/>
            <a:ext cx="341676" cy="169404"/>
          </a:xfrm>
          <a:prstGeom prst="rect">
            <a:avLst/>
          </a:prstGeom>
          <a:noFill/>
          <a:ln>
            <a:noFill/>
          </a:ln>
        </p:spPr>
      </p:pic>
      <p:pic>
        <p:nvPicPr>
          <p:cNvPr id="471" name="Google Shape;471;p15"/>
          <p:cNvPicPr preferRelativeResize="0"/>
          <p:nvPr/>
        </p:nvPicPr>
        <p:blipFill rotWithShape="1">
          <a:blip r:embed="rId6">
            <a:alphaModFix/>
          </a:blip>
          <a:srcRect/>
          <a:stretch/>
        </p:blipFill>
        <p:spPr>
          <a:xfrm>
            <a:off x="17045412" y="9664389"/>
            <a:ext cx="341686" cy="169404"/>
          </a:xfrm>
          <a:prstGeom prst="rect">
            <a:avLst/>
          </a:prstGeom>
          <a:noFill/>
          <a:ln>
            <a:noFill/>
          </a:ln>
        </p:spPr>
      </p:pic>
      <p:pic>
        <p:nvPicPr>
          <p:cNvPr id="472" name="Google Shape;472;p15"/>
          <p:cNvPicPr preferRelativeResize="0"/>
          <p:nvPr/>
        </p:nvPicPr>
        <p:blipFill rotWithShape="1">
          <a:blip r:embed="rId7">
            <a:alphaModFix/>
          </a:blip>
          <a:srcRect/>
          <a:stretch/>
        </p:blipFill>
        <p:spPr>
          <a:xfrm>
            <a:off x="9988098" y="1599389"/>
            <a:ext cx="341676" cy="169403"/>
          </a:xfrm>
          <a:prstGeom prst="rect">
            <a:avLst/>
          </a:prstGeom>
          <a:noFill/>
          <a:ln>
            <a:noFill/>
          </a:ln>
        </p:spPr>
      </p:pic>
      <p:pic>
        <p:nvPicPr>
          <p:cNvPr id="473" name="Google Shape;473;p15"/>
          <p:cNvPicPr preferRelativeResize="0"/>
          <p:nvPr/>
        </p:nvPicPr>
        <p:blipFill rotWithShape="1">
          <a:blip r:embed="rId8">
            <a:alphaModFix/>
          </a:blip>
          <a:srcRect/>
          <a:stretch/>
        </p:blipFill>
        <p:spPr>
          <a:xfrm>
            <a:off x="13448994" y="10368766"/>
            <a:ext cx="341686" cy="169404"/>
          </a:xfrm>
          <a:prstGeom prst="rect">
            <a:avLst/>
          </a:prstGeom>
          <a:noFill/>
          <a:ln>
            <a:noFill/>
          </a:ln>
        </p:spPr>
      </p:pic>
      <p:pic>
        <p:nvPicPr>
          <p:cNvPr id="474" name="Google Shape;474;p15"/>
          <p:cNvPicPr preferRelativeResize="0"/>
          <p:nvPr/>
        </p:nvPicPr>
        <p:blipFill rotWithShape="1">
          <a:blip r:embed="rId9">
            <a:alphaModFix/>
          </a:blip>
          <a:srcRect/>
          <a:stretch/>
        </p:blipFill>
        <p:spPr>
          <a:xfrm>
            <a:off x="2775617" y="3146049"/>
            <a:ext cx="451889" cy="224036"/>
          </a:xfrm>
          <a:prstGeom prst="rect">
            <a:avLst/>
          </a:prstGeom>
          <a:noFill/>
          <a:ln>
            <a:noFill/>
          </a:ln>
        </p:spPr>
      </p:pic>
      <p:pic>
        <p:nvPicPr>
          <p:cNvPr id="475" name="Google Shape;475;p15"/>
          <p:cNvPicPr preferRelativeResize="0"/>
          <p:nvPr/>
        </p:nvPicPr>
        <p:blipFill rotWithShape="1">
          <a:blip r:embed="rId10">
            <a:alphaModFix/>
          </a:blip>
          <a:srcRect/>
          <a:stretch/>
        </p:blipFill>
        <p:spPr>
          <a:xfrm>
            <a:off x="17144376" y="3706145"/>
            <a:ext cx="451888" cy="224035"/>
          </a:xfrm>
          <a:prstGeom prst="rect">
            <a:avLst/>
          </a:prstGeom>
          <a:noFill/>
          <a:ln>
            <a:noFill/>
          </a:ln>
        </p:spPr>
      </p:pic>
      <p:pic>
        <p:nvPicPr>
          <p:cNvPr id="476" name="Google Shape;476;p15"/>
          <p:cNvPicPr preferRelativeResize="0"/>
          <p:nvPr/>
        </p:nvPicPr>
        <p:blipFill rotWithShape="1">
          <a:blip r:embed="rId11">
            <a:alphaModFix/>
          </a:blip>
          <a:srcRect/>
          <a:stretch/>
        </p:blipFill>
        <p:spPr>
          <a:xfrm>
            <a:off x="15538062" y="8722324"/>
            <a:ext cx="451888" cy="224036"/>
          </a:xfrm>
          <a:prstGeom prst="rect">
            <a:avLst/>
          </a:prstGeom>
          <a:noFill/>
          <a:ln>
            <a:noFill/>
          </a:ln>
        </p:spPr>
      </p:pic>
      <p:pic>
        <p:nvPicPr>
          <p:cNvPr id="477" name="Google Shape;477;p15"/>
          <p:cNvPicPr preferRelativeResize="0"/>
          <p:nvPr/>
        </p:nvPicPr>
        <p:blipFill rotWithShape="1">
          <a:blip r:embed="rId12">
            <a:alphaModFix/>
          </a:blip>
          <a:srcRect/>
          <a:stretch/>
        </p:blipFill>
        <p:spPr>
          <a:xfrm>
            <a:off x="18393559" y="9700484"/>
            <a:ext cx="451888" cy="224035"/>
          </a:xfrm>
          <a:prstGeom prst="rect">
            <a:avLst/>
          </a:prstGeom>
          <a:noFill/>
          <a:ln>
            <a:noFill/>
          </a:ln>
        </p:spPr>
      </p:pic>
      <p:grpSp>
        <p:nvGrpSpPr>
          <p:cNvPr id="478" name="Google Shape;478;p15"/>
          <p:cNvGrpSpPr/>
          <p:nvPr/>
        </p:nvGrpSpPr>
        <p:grpSpPr>
          <a:xfrm>
            <a:off x="3071954" y="6708613"/>
            <a:ext cx="611046" cy="302895"/>
            <a:chOff x="3071954" y="6708613"/>
            <a:chExt cx="611046" cy="302895"/>
          </a:xfrm>
        </p:grpSpPr>
        <p:pic>
          <p:nvPicPr>
            <p:cNvPr id="479" name="Google Shape;479;p15"/>
            <p:cNvPicPr preferRelativeResize="0"/>
            <p:nvPr/>
          </p:nvPicPr>
          <p:blipFill rotWithShape="1">
            <a:blip r:embed="rId13">
              <a:alphaModFix/>
            </a:blip>
            <a:srcRect/>
            <a:stretch/>
          </p:blipFill>
          <p:spPr>
            <a:xfrm>
              <a:off x="3071954" y="6713065"/>
              <a:ext cx="194266" cy="224338"/>
            </a:xfrm>
            <a:prstGeom prst="rect">
              <a:avLst/>
            </a:prstGeom>
            <a:noFill/>
            <a:ln>
              <a:noFill/>
            </a:ln>
          </p:spPr>
        </p:pic>
        <p:sp>
          <p:nvSpPr>
            <p:cNvPr id="480" name="Google Shape;480;p15"/>
            <p:cNvSpPr/>
            <p:nvPr/>
          </p:nvSpPr>
          <p:spPr>
            <a:xfrm>
              <a:off x="3449321" y="6708613"/>
              <a:ext cx="233679" cy="302895"/>
            </a:xfrm>
            <a:custGeom>
              <a:avLst/>
              <a:gdLst/>
              <a:ahLst/>
              <a:cxnLst/>
              <a:rect l="l" t="t" r="r" b="b"/>
              <a:pathLst>
                <a:path w="233679" h="302895" extrusionOk="0">
                  <a:moveTo>
                    <a:pt x="110792" y="4450"/>
                  </a:moveTo>
                  <a:lnTo>
                    <a:pt x="36648" y="4450"/>
                  </a:lnTo>
                  <a:lnTo>
                    <a:pt x="0" y="302723"/>
                  </a:lnTo>
                  <a:lnTo>
                    <a:pt x="74144" y="302723"/>
                  </a:lnTo>
                  <a:lnTo>
                    <a:pt x="85589" y="209093"/>
                  </a:lnTo>
                  <a:lnTo>
                    <a:pt x="87065" y="208873"/>
                  </a:lnTo>
                  <a:lnTo>
                    <a:pt x="175928" y="208873"/>
                  </a:lnTo>
                  <a:lnTo>
                    <a:pt x="180201" y="206287"/>
                  </a:lnTo>
                  <a:lnTo>
                    <a:pt x="209749" y="175487"/>
                  </a:lnTo>
                  <a:lnTo>
                    <a:pt x="219969" y="155702"/>
                  </a:lnTo>
                  <a:lnTo>
                    <a:pt x="109661" y="155702"/>
                  </a:lnTo>
                  <a:lnTo>
                    <a:pt x="104939" y="155136"/>
                  </a:lnTo>
                  <a:lnTo>
                    <a:pt x="97588" y="152874"/>
                  </a:lnTo>
                  <a:lnTo>
                    <a:pt x="93913" y="150403"/>
                  </a:lnTo>
                  <a:lnTo>
                    <a:pt x="90248" y="146592"/>
                  </a:lnTo>
                  <a:lnTo>
                    <a:pt x="90428" y="145325"/>
                  </a:lnTo>
                  <a:lnTo>
                    <a:pt x="90491" y="145116"/>
                  </a:lnTo>
                  <a:lnTo>
                    <a:pt x="93290" y="127604"/>
                  </a:lnTo>
                  <a:lnTo>
                    <a:pt x="109096" y="86751"/>
                  </a:lnTo>
                  <a:lnTo>
                    <a:pt x="139398" y="65673"/>
                  </a:lnTo>
                  <a:lnTo>
                    <a:pt x="231577" y="65673"/>
                  </a:lnTo>
                  <a:lnTo>
                    <a:pt x="231331" y="63686"/>
                  </a:lnTo>
                  <a:lnTo>
                    <a:pt x="228949" y="52835"/>
                  </a:lnTo>
                  <a:lnTo>
                    <a:pt x="225616" y="42689"/>
                  </a:lnTo>
                  <a:lnTo>
                    <a:pt x="221316" y="33393"/>
                  </a:lnTo>
                  <a:lnTo>
                    <a:pt x="220963" y="32836"/>
                  </a:lnTo>
                  <a:lnTo>
                    <a:pt x="107190" y="32836"/>
                  </a:lnTo>
                  <a:lnTo>
                    <a:pt x="110792" y="4450"/>
                  </a:lnTo>
                  <a:close/>
                </a:path>
                <a:path w="233679" h="302895" extrusionOk="0">
                  <a:moveTo>
                    <a:pt x="175928" y="208873"/>
                  </a:moveTo>
                  <a:lnTo>
                    <a:pt x="87065" y="208873"/>
                  </a:lnTo>
                  <a:lnTo>
                    <a:pt x="96707" y="214342"/>
                  </a:lnTo>
                  <a:lnTo>
                    <a:pt x="107618" y="218249"/>
                  </a:lnTo>
                  <a:lnTo>
                    <a:pt x="119799" y="220594"/>
                  </a:lnTo>
                  <a:lnTo>
                    <a:pt x="133252" y="221375"/>
                  </a:lnTo>
                  <a:lnTo>
                    <a:pt x="143104" y="220766"/>
                  </a:lnTo>
                  <a:lnTo>
                    <a:pt x="152742" y="218939"/>
                  </a:lnTo>
                  <a:lnTo>
                    <a:pt x="162167" y="215893"/>
                  </a:lnTo>
                  <a:lnTo>
                    <a:pt x="171376" y="211627"/>
                  </a:lnTo>
                  <a:lnTo>
                    <a:pt x="175928" y="208873"/>
                  </a:lnTo>
                  <a:close/>
                </a:path>
                <a:path w="233679" h="302895" extrusionOk="0">
                  <a:moveTo>
                    <a:pt x="231577" y="65673"/>
                  </a:moveTo>
                  <a:lnTo>
                    <a:pt x="145042" y="65673"/>
                  </a:lnTo>
                  <a:lnTo>
                    <a:pt x="149733" y="68385"/>
                  </a:lnTo>
                  <a:lnTo>
                    <a:pt x="157220" y="79264"/>
                  </a:lnTo>
                  <a:lnTo>
                    <a:pt x="159094" y="86437"/>
                  </a:lnTo>
                  <a:lnTo>
                    <a:pt x="159094" y="102112"/>
                  </a:lnTo>
                  <a:lnTo>
                    <a:pt x="145712" y="141189"/>
                  </a:lnTo>
                  <a:lnTo>
                    <a:pt x="122802" y="155702"/>
                  </a:lnTo>
                  <a:lnTo>
                    <a:pt x="219969" y="155702"/>
                  </a:lnTo>
                  <a:lnTo>
                    <a:pt x="231198" y="115747"/>
                  </a:lnTo>
                  <a:lnTo>
                    <a:pt x="233238" y="87494"/>
                  </a:lnTo>
                  <a:lnTo>
                    <a:pt x="232762" y="75240"/>
                  </a:lnTo>
                  <a:lnTo>
                    <a:pt x="231577" y="65673"/>
                  </a:lnTo>
                  <a:close/>
                </a:path>
                <a:path w="233679" h="302895" extrusionOk="0">
                  <a:moveTo>
                    <a:pt x="90491" y="145116"/>
                  </a:moveTo>
                  <a:lnTo>
                    <a:pt x="90457" y="145325"/>
                  </a:lnTo>
                  <a:lnTo>
                    <a:pt x="90491" y="145116"/>
                  </a:lnTo>
                  <a:close/>
                </a:path>
                <a:path w="233679" h="302895" extrusionOk="0">
                  <a:moveTo>
                    <a:pt x="166089" y="0"/>
                  </a:moveTo>
                  <a:lnTo>
                    <a:pt x="126649" y="13595"/>
                  </a:lnTo>
                  <a:lnTo>
                    <a:pt x="108038" y="32836"/>
                  </a:lnTo>
                  <a:lnTo>
                    <a:pt x="220963" y="32836"/>
                  </a:lnTo>
                  <a:lnTo>
                    <a:pt x="185813" y="2888"/>
                  </a:lnTo>
                  <a:lnTo>
                    <a:pt x="166089"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481" name="Google Shape;481;p15"/>
            <p:cNvPicPr preferRelativeResize="0"/>
            <p:nvPr/>
          </p:nvPicPr>
          <p:blipFill rotWithShape="1">
            <a:blip r:embed="rId14">
              <a:alphaModFix/>
            </a:blip>
            <a:srcRect/>
            <a:stretch/>
          </p:blipFill>
          <p:spPr>
            <a:xfrm>
              <a:off x="3249947" y="6708613"/>
              <a:ext cx="222433" cy="221375"/>
            </a:xfrm>
            <a:prstGeom prst="rect">
              <a:avLst/>
            </a:prstGeom>
            <a:noFill/>
            <a:ln>
              <a:noFill/>
            </a:ln>
          </p:spPr>
        </p:pic>
      </p:grpSp>
      <p:grpSp>
        <p:nvGrpSpPr>
          <p:cNvPr id="482" name="Google Shape;482;p15"/>
          <p:cNvGrpSpPr/>
          <p:nvPr/>
        </p:nvGrpSpPr>
        <p:grpSpPr>
          <a:xfrm>
            <a:off x="16264160" y="6040446"/>
            <a:ext cx="611046" cy="302895"/>
            <a:chOff x="16264160" y="6040446"/>
            <a:chExt cx="611046" cy="302895"/>
          </a:xfrm>
        </p:grpSpPr>
        <p:pic>
          <p:nvPicPr>
            <p:cNvPr id="483" name="Google Shape;483;p15"/>
            <p:cNvPicPr preferRelativeResize="0"/>
            <p:nvPr/>
          </p:nvPicPr>
          <p:blipFill rotWithShape="1">
            <a:blip r:embed="rId15">
              <a:alphaModFix/>
            </a:blip>
            <a:srcRect/>
            <a:stretch/>
          </p:blipFill>
          <p:spPr>
            <a:xfrm>
              <a:off x="16264160" y="6044898"/>
              <a:ext cx="194266" cy="224338"/>
            </a:xfrm>
            <a:prstGeom prst="rect">
              <a:avLst/>
            </a:prstGeom>
            <a:noFill/>
            <a:ln>
              <a:noFill/>
            </a:ln>
          </p:spPr>
        </p:pic>
        <p:sp>
          <p:nvSpPr>
            <p:cNvPr id="484" name="Google Shape;484;p15"/>
            <p:cNvSpPr/>
            <p:nvPr/>
          </p:nvSpPr>
          <p:spPr>
            <a:xfrm>
              <a:off x="16641527" y="6040446"/>
              <a:ext cx="233679" cy="302895"/>
            </a:xfrm>
            <a:custGeom>
              <a:avLst/>
              <a:gdLst/>
              <a:ahLst/>
              <a:cxnLst/>
              <a:rect l="l" t="t" r="r" b="b"/>
              <a:pathLst>
                <a:path w="233680" h="302895" extrusionOk="0">
                  <a:moveTo>
                    <a:pt x="110792" y="4450"/>
                  </a:moveTo>
                  <a:lnTo>
                    <a:pt x="36648" y="4450"/>
                  </a:lnTo>
                  <a:lnTo>
                    <a:pt x="0" y="302723"/>
                  </a:lnTo>
                  <a:lnTo>
                    <a:pt x="74144" y="302723"/>
                  </a:lnTo>
                  <a:lnTo>
                    <a:pt x="85589" y="209093"/>
                  </a:lnTo>
                  <a:lnTo>
                    <a:pt x="87065" y="208873"/>
                  </a:lnTo>
                  <a:lnTo>
                    <a:pt x="175928" y="208873"/>
                  </a:lnTo>
                  <a:lnTo>
                    <a:pt x="180201" y="206287"/>
                  </a:lnTo>
                  <a:lnTo>
                    <a:pt x="209749" y="175487"/>
                  </a:lnTo>
                  <a:lnTo>
                    <a:pt x="219969" y="155702"/>
                  </a:lnTo>
                  <a:lnTo>
                    <a:pt x="109661" y="155702"/>
                  </a:lnTo>
                  <a:lnTo>
                    <a:pt x="104939" y="155136"/>
                  </a:lnTo>
                  <a:lnTo>
                    <a:pt x="97588" y="152874"/>
                  </a:lnTo>
                  <a:lnTo>
                    <a:pt x="93913" y="150403"/>
                  </a:lnTo>
                  <a:lnTo>
                    <a:pt x="90248" y="146592"/>
                  </a:lnTo>
                  <a:lnTo>
                    <a:pt x="90428" y="145325"/>
                  </a:lnTo>
                  <a:lnTo>
                    <a:pt x="90491" y="145116"/>
                  </a:lnTo>
                  <a:lnTo>
                    <a:pt x="93290" y="127604"/>
                  </a:lnTo>
                  <a:lnTo>
                    <a:pt x="109096" y="86751"/>
                  </a:lnTo>
                  <a:lnTo>
                    <a:pt x="139388" y="65673"/>
                  </a:lnTo>
                  <a:lnTo>
                    <a:pt x="231577" y="65673"/>
                  </a:lnTo>
                  <a:lnTo>
                    <a:pt x="231331" y="63686"/>
                  </a:lnTo>
                  <a:lnTo>
                    <a:pt x="228949" y="52835"/>
                  </a:lnTo>
                  <a:lnTo>
                    <a:pt x="225616" y="42689"/>
                  </a:lnTo>
                  <a:lnTo>
                    <a:pt x="221316" y="33393"/>
                  </a:lnTo>
                  <a:lnTo>
                    <a:pt x="220963" y="32836"/>
                  </a:lnTo>
                  <a:lnTo>
                    <a:pt x="107190" y="32836"/>
                  </a:lnTo>
                  <a:lnTo>
                    <a:pt x="110792" y="4450"/>
                  </a:lnTo>
                  <a:close/>
                </a:path>
                <a:path w="233680" h="302895" extrusionOk="0">
                  <a:moveTo>
                    <a:pt x="175928" y="208873"/>
                  </a:moveTo>
                  <a:lnTo>
                    <a:pt x="87065" y="208873"/>
                  </a:lnTo>
                  <a:lnTo>
                    <a:pt x="96707" y="214342"/>
                  </a:lnTo>
                  <a:lnTo>
                    <a:pt x="107618" y="218249"/>
                  </a:lnTo>
                  <a:lnTo>
                    <a:pt x="119799" y="220594"/>
                  </a:lnTo>
                  <a:lnTo>
                    <a:pt x="133252" y="221375"/>
                  </a:lnTo>
                  <a:lnTo>
                    <a:pt x="143102" y="220766"/>
                  </a:lnTo>
                  <a:lnTo>
                    <a:pt x="152738" y="218939"/>
                  </a:lnTo>
                  <a:lnTo>
                    <a:pt x="162162" y="215893"/>
                  </a:lnTo>
                  <a:lnTo>
                    <a:pt x="171376" y="211627"/>
                  </a:lnTo>
                  <a:lnTo>
                    <a:pt x="175928" y="208873"/>
                  </a:lnTo>
                  <a:close/>
                </a:path>
                <a:path w="233680" h="302895" extrusionOk="0">
                  <a:moveTo>
                    <a:pt x="231577" y="65673"/>
                  </a:moveTo>
                  <a:lnTo>
                    <a:pt x="145042" y="65673"/>
                  </a:lnTo>
                  <a:lnTo>
                    <a:pt x="149733" y="68385"/>
                  </a:lnTo>
                  <a:lnTo>
                    <a:pt x="157220" y="79264"/>
                  </a:lnTo>
                  <a:lnTo>
                    <a:pt x="159094" y="86437"/>
                  </a:lnTo>
                  <a:lnTo>
                    <a:pt x="159094" y="102112"/>
                  </a:lnTo>
                  <a:lnTo>
                    <a:pt x="145712" y="141189"/>
                  </a:lnTo>
                  <a:lnTo>
                    <a:pt x="122802" y="155702"/>
                  </a:lnTo>
                  <a:lnTo>
                    <a:pt x="219969" y="155702"/>
                  </a:lnTo>
                  <a:lnTo>
                    <a:pt x="231198" y="115747"/>
                  </a:lnTo>
                  <a:lnTo>
                    <a:pt x="233238" y="87494"/>
                  </a:lnTo>
                  <a:lnTo>
                    <a:pt x="232762" y="75240"/>
                  </a:lnTo>
                  <a:lnTo>
                    <a:pt x="231577" y="65673"/>
                  </a:lnTo>
                  <a:close/>
                </a:path>
                <a:path w="233680" h="302895" extrusionOk="0">
                  <a:moveTo>
                    <a:pt x="90491" y="145116"/>
                  </a:moveTo>
                  <a:lnTo>
                    <a:pt x="90457" y="145325"/>
                  </a:lnTo>
                  <a:lnTo>
                    <a:pt x="90491" y="145116"/>
                  </a:lnTo>
                  <a:close/>
                </a:path>
                <a:path w="233680" h="302895" extrusionOk="0">
                  <a:moveTo>
                    <a:pt x="166089" y="0"/>
                  </a:moveTo>
                  <a:lnTo>
                    <a:pt x="126649" y="13595"/>
                  </a:lnTo>
                  <a:lnTo>
                    <a:pt x="108038" y="32836"/>
                  </a:lnTo>
                  <a:lnTo>
                    <a:pt x="220963" y="32836"/>
                  </a:lnTo>
                  <a:lnTo>
                    <a:pt x="185813" y="2888"/>
                  </a:lnTo>
                  <a:lnTo>
                    <a:pt x="166089"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485" name="Google Shape;485;p15"/>
            <p:cNvPicPr preferRelativeResize="0"/>
            <p:nvPr/>
          </p:nvPicPr>
          <p:blipFill rotWithShape="1">
            <a:blip r:embed="rId16">
              <a:alphaModFix/>
            </a:blip>
            <a:srcRect/>
            <a:stretch/>
          </p:blipFill>
          <p:spPr>
            <a:xfrm>
              <a:off x="16442153" y="6040446"/>
              <a:ext cx="222433" cy="221375"/>
            </a:xfrm>
            <a:prstGeom prst="rect">
              <a:avLst/>
            </a:prstGeom>
            <a:noFill/>
            <a:ln>
              <a:noFill/>
            </a:ln>
          </p:spPr>
        </p:pic>
      </p:grpSp>
      <p:pic>
        <p:nvPicPr>
          <p:cNvPr id="486" name="Google Shape;486;p15"/>
          <p:cNvPicPr preferRelativeResize="0"/>
          <p:nvPr/>
        </p:nvPicPr>
        <p:blipFill rotWithShape="1">
          <a:blip r:embed="rId17">
            <a:alphaModFix/>
          </a:blip>
          <a:srcRect/>
          <a:stretch/>
        </p:blipFill>
        <p:spPr>
          <a:xfrm>
            <a:off x="5717699" y="4732570"/>
            <a:ext cx="451888" cy="224036"/>
          </a:xfrm>
          <a:prstGeom prst="rect">
            <a:avLst/>
          </a:prstGeom>
          <a:noFill/>
          <a:ln>
            <a:noFill/>
          </a:ln>
        </p:spPr>
      </p:pic>
      <p:pic>
        <p:nvPicPr>
          <p:cNvPr id="487" name="Google Shape;487;p15"/>
          <p:cNvPicPr preferRelativeResize="0"/>
          <p:nvPr/>
        </p:nvPicPr>
        <p:blipFill rotWithShape="1">
          <a:blip r:embed="rId18">
            <a:alphaModFix/>
          </a:blip>
          <a:srcRect/>
          <a:stretch/>
        </p:blipFill>
        <p:spPr>
          <a:xfrm>
            <a:off x="3567002" y="4950497"/>
            <a:ext cx="255824" cy="126834"/>
          </a:xfrm>
          <a:prstGeom prst="rect">
            <a:avLst/>
          </a:prstGeom>
          <a:noFill/>
          <a:ln>
            <a:noFill/>
          </a:ln>
        </p:spPr>
      </p:pic>
      <p:pic>
        <p:nvPicPr>
          <p:cNvPr id="488" name="Google Shape;488;p15"/>
          <p:cNvPicPr preferRelativeResize="0"/>
          <p:nvPr/>
        </p:nvPicPr>
        <p:blipFill rotWithShape="1">
          <a:blip r:embed="rId19">
            <a:alphaModFix/>
          </a:blip>
          <a:srcRect/>
          <a:stretch/>
        </p:blipFill>
        <p:spPr>
          <a:xfrm>
            <a:off x="15283989" y="3725419"/>
            <a:ext cx="255825" cy="126834"/>
          </a:xfrm>
          <a:prstGeom prst="rect">
            <a:avLst/>
          </a:prstGeom>
          <a:noFill/>
          <a:ln>
            <a:noFill/>
          </a:ln>
        </p:spPr>
      </p:pic>
      <p:pic>
        <p:nvPicPr>
          <p:cNvPr id="489" name="Google Shape;489;p15"/>
          <p:cNvPicPr preferRelativeResize="0"/>
          <p:nvPr/>
        </p:nvPicPr>
        <p:blipFill rotWithShape="1">
          <a:blip r:embed="rId20">
            <a:alphaModFix/>
          </a:blip>
          <a:srcRect/>
          <a:stretch/>
        </p:blipFill>
        <p:spPr>
          <a:xfrm>
            <a:off x="951667" y="855091"/>
            <a:ext cx="255824" cy="126835"/>
          </a:xfrm>
          <a:prstGeom prst="rect">
            <a:avLst/>
          </a:prstGeom>
          <a:noFill/>
          <a:ln>
            <a:noFill/>
          </a:ln>
        </p:spPr>
      </p:pic>
      <p:pic>
        <p:nvPicPr>
          <p:cNvPr id="490" name="Google Shape;490;p15"/>
          <p:cNvPicPr preferRelativeResize="0"/>
          <p:nvPr/>
        </p:nvPicPr>
        <p:blipFill rotWithShape="1">
          <a:blip r:embed="rId21">
            <a:alphaModFix/>
          </a:blip>
          <a:srcRect/>
          <a:stretch/>
        </p:blipFill>
        <p:spPr>
          <a:xfrm>
            <a:off x="14667710" y="7127708"/>
            <a:ext cx="255823" cy="126834"/>
          </a:xfrm>
          <a:prstGeom prst="rect">
            <a:avLst/>
          </a:prstGeom>
          <a:noFill/>
          <a:ln>
            <a:noFill/>
          </a:ln>
        </p:spPr>
      </p:pic>
      <p:pic>
        <p:nvPicPr>
          <p:cNvPr id="491" name="Google Shape;491;p15"/>
          <p:cNvPicPr preferRelativeResize="0"/>
          <p:nvPr/>
        </p:nvPicPr>
        <p:blipFill rotWithShape="1">
          <a:blip r:embed="rId22">
            <a:alphaModFix/>
          </a:blip>
          <a:srcRect/>
          <a:stretch/>
        </p:blipFill>
        <p:spPr>
          <a:xfrm>
            <a:off x="18491587" y="7878557"/>
            <a:ext cx="255825" cy="126835"/>
          </a:xfrm>
          <a:prstGeom prst="rect">
            <a:avLst/>
          </a:prstGeom>
          <a:noFill/>
          <a:ln>
            <a:noFill/>
          </a:ln>
        </p:spPr>
      </p:pic>
      <p:pic>
        <p:nvPicPr>
          <p:cNvPr id="492" name="Google Shape;492;p15"/>
          <p:cNvPicPr preferRelativeResize="0"/>
          <p:nvPr/>
        </p:nvPicPr>
        <p:blipFill rotWithShape="1">
          <a:blip r:embed="rId23">
            <a:alphaModFix/>
          </a:blip>
          <a:srcRect/>
          <a:stretch/>
        </p:blipFill>
        <p:spPr>
          <a:xfrm>
            <a:off x="17888132" y="8658915"/>
            <a:ext cx="255823" cy="126834"/>
          </a:xfrm>
          <a:prstGeom prst="rect">
            <a:avLst/>
          </a:prstGeom>
          <a:noFill/>
          <a:ln>
            <a:noFill/>
          </a:ln>
        </p:spPr>
      </p:pic>
      <p:pic>
        <p:nvPicPr>
          <p:cNvPr id="493" name="Google Shape;493;p15"/>
          <p:cNvPicPr preferRelativeResize="0"/>
          <p:nvPr/>
        </p:nvPicPr>
        <p:blipFill rotWithShape="1">
          <a:blip r:embed="rId24">
            <a:alphaModFix/>
          </a:blip>
          <a:srcRect/>
          <a:stretch/>
        </p:blipFill>
        <p:spPr>
          <a:xfrm>
            <a:off x="7627030" y="1061209"/>
            <a:ext cx="255823" cy="126834"/>
          </a:xfrm>
          <a:prstGeom prst="rect">
            <a:avLst/>
          </a:prstGeom>
          <a:noFill/>
          <a:ln>
            <a:noFill/>
          </a:ln>
        </p:spPr>
      </p:pic>
      <p:pic>
        <p:nvPicPr>
          <p:cNvPr id="494" name="Google Shape;494;p15"/>
          <p:cNvPicPr preferRelativeResize="0"/>
          <p:nvPr/>
        </p:nvPicPr>
        <p:blipFill rotWithShape="1">
          <a:blip r:embed="rId25">
            <a:alphaModFix/>
          </a:blip>
          <a:srcRect/>
          <a:stretch/>
        </p:blipFill>
        <p:spPr>
          <a:xfrm>
            <a:off x="19038202" y="1811829"/>
            <a:ext cx="255824" cy="126834"/>
          </a:xfrm>
          <a:prstGeom prst="rect">
            <a:avLst/>
          </a:prstGeom>
          <a:noFill/>
          <a:ln>
            <a:noFill/>
          </a:ln>
        </p:spPr>
      </p:pic>
      <p:pic>
        <p:nvPicPr>
          <p:cNvPr id="495" name="Google Shape;495;p15"/>
          <p:cNvPicPr preferRelativeResize="0"/>
          <p:nvPr/>
        </p:nvPicPr>
        <p:blipFill rotWithShape="1">
          <a:blip r:embed="rId26">
            <a:alphaModFix/>
          </a:blip>
          <a:srcRect/>
          <a:stretch/>
        </p:blipFill>
        <p:spPr>
          <a:xfrm>
            <a:off x="18788605" y="4527055"/>
            <a:ext cx="451890" cy="224036"/>
          </a:xfrm>
          <a:prstGeom prst="rect">
            <a:avLst/>
          </a:prstGeom>
          <a:noFill/>
          <a:ln>
            <a:noFill/>
          </a:ln>
        </p:spPr>
      </p:pic>
      <p:pic>
        <p:nvPicPr>
          <p:cNvPr id="496" name="Google Shape;496;p15"/>
          <p:cNvPicPr preferRelativeResize="0"/>
          <p:nvPr/>
        </p:nvPicPr>
        <p:blipFill rotWithShape="1">
          <a:blip r:embed="rId27">
            <a:alphaModFix/>
          </a:blip>
          <a:srcRect/>
          <a:stretch/>
        </p:blipFill>
        <p:spPr>
          <a:xfrm>
            <a:off x="4646490" y="1826638"/>
            <a:ext cx="451889" cy="224035"/>
          </a:xfrm>
          <a:prstGeom prst="rect">
            <a:avLst/>
          </a:prstGeom>
          <a:noFill/>
          <a:ln>
            <a:noFill/>
          </a:ln>
        </p:spPr>
      </p:pic>
      <p:pic>
        <p:nvPicPr>
          <p:cNvPr id="497" name="Google Shape;497;p15"/>
          <p:cNvPicPr preferRelativeResize="0"/>
          <p:nvPr/>
        </p:nvPicPr>
        <p:blipFill rotWithShape="1">
          <a:blip r:embed="rId28">
            <a:alphaModFix/>
          </a:blip>
          <a:srcRect/>
          <a:stretch/>
        </p:blipFill>
        <p:spPr>
          <a:xfrm>
            <a:off x="13790682" y="1267581"/>
            <a:ext cx="451888" cy="224036"/>
          </a:xfrm>
          <a:prstGeom prst="rect">
            <a:avLst/>
          </a:prstGeom>
          <a:noFill/>
          <a:ln>
            <a:noFill/>
          </a:ln>
        </p:spPr>
      </p:pic>
      <p:pic>
        <p:nvPicPr>
          <p:cNvPr id="498" name="Google Shape;498;p15"/>
          <p:cNvPicPr preferRelativeResize="0"/>
          <p:nvPr/>
        </p:nvPicPr>
        <p:blipFill rotWithShape="1">
          <a:blip r:embed="rId29">
            <a:alphaModFix/>
          </a:blip>
          <a:srcRect/>
          <a:stretch/>
        </p:blipFill>
        <p:spPr>
          <a:xfrm>
            <a:off x="5426725" y="9924519"/>
            <a:ext cx="451889" cy="224036"/>
          </a:xfrm>
          <a:prstGeom prst="rect">
            <a:avLst/>
          </a:prstGeom>
          <a:noFill/>
          <a:ln>
            <a:noFill/>
          </a:ln>
        </p:spPr>
      </p:pic>
      <p:sp>
        <p:nvSpPr>
          <p:cNvPr id="499" name="Google Shape;499;p15"/>
          <p:cNvSpPr/>
          <p:nvPr/>
        </p:nvSpPr>
        <p:spPr>
          <a:xfrm>
            <a:off x="9790996" y="7011336"/>
            <a:ext cx="522605" cy="786765"/>
          </a:xfrm>
          <a:custGeom>
            <a:avLst/>
            <a:gdLst/>
            <a:ahLst/>
            <a:cxnLst/>
            <a:rect l="l" t="t" r="r" b="b"/>
            <a:pathLst>
              <a:path w="522604" h="786765" extrusionOk="0">
                <a:moveTo>
                  <a:pt x="487691" y="0"/>
                </a:moveTo>
                <a:lnTo>
                  <a:pt x="0" y="366920"/>
                </a:lnTo>
                <a:lnTo>
                  <a:pt x="213312" y="465106"/>
                </a:lnTo>
                <a:lnTo>
                  <a:pt x="34407" y="786457"/>
                </a:lnTo>
                <a:lnTo>
                  <a:pt x="522109" y="419526"/>
                </a:lnTo>
                <a:lnTo>
                  <a:pt x="308786" y="321341"/>
                </a:lnTo>
                <a:lnTo>
                  <a:pt x="487691"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500" name="Google Shape;500;p15"/>
          <p:cNvGrpSpPr/>
          <p:nvPr/>
        </p:nvGrpSpPr>
        <p:grpSpPr>
          <a:xfrm>
            <a:off x="19110947" y="10763357"/>
            <a:ext cx="888365" cy="440690"/>
            <a:chOff x="19110947" y="10763357"/>
            <a:chExt cx="888365" cy="440690"/>
          </a:xfrm>
        </p:grpSpPr>
        <p:sp>
          <p:nvSpPr>
            <p:cNvPr id="501" name="Google Shape;501;p15"/>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502" name="Google Shape;502;p15"/>
            <p:cNvPicPr preferRelativeResize="0"/>
            <p:nvPr/>
          </p:nvPicPr>
          <p:blipFill rotWithShape="1">
            <a:blip r:embed="rId30">
              <a:alphaModFix/>
            </a:blip>
            <a:srcRect/>
            <a:stretch/>
          </p:blipFill>
          <p:spPr>
            <a:xfrm>
              <a:off x="19427298" y="10814176"/>
              <a:ext cx="146341" cy="220433"/>
            </a:xfrm>
            <a:prstGeom prst="rect">
              <a:avLst/>
            </a:prstGeom>
            <a:noFill/>
            <a:ln>
              <a:noFill/>
            </a:ln>
          </p:spPr>
        </p:pic>
      </p:grpSp>
      <p:grpSp>
        <p:nvGrpSpPr>
          <p:cNvPr id="503" name="Google Shape;503;p15"/>
          <p:cNvGrpSpPr/>
          <p:nvPr/>
        </p:nvGrpSpPr>
        <p:grpSpPr>
          <a:xfrm>
            <a:off x="18752611" y="10195661"/>
            <a:ext cx="861048" cy="426925"/>
            <a:chOff x="18752611" y="10195661"/>
            <a:chExt cx="861048" cy="426925"/>
          </a:xfrm>
        </p:grpSpPr>
        <p:pic>
          <p:nvPicPr>
            <p:cNvPr id="504" name="Google Shape;504;p15"/>
            <p:cNvPicPr preferRelativeResize="0"/>
            <p:nvPr/>
          </p:nvPicPr>
          <p:blipFill rotWithShape="1">
            <a:blip r:embed="rId31">
              <a:alphaModFix/>
            </a:blip>
            <a:srcRect/>
            <a:stretch/>
          </p:blipFill>
          <p:spPr>
            <a:xfrm>
              <a:off x="18752611" y="10373243"/>
              <a:ext cx="502929" cy="249343"/>
            </a:xfrm>
            <a:prstGeom prst="rect">
              <a:avLst/>
            </a:prstGeom>
            <a:noFill/>
            <a:ln>
              <a:noFill/>
            </a:ln>
          </p:spPr>
        </p:pic>
        <p:pic>
          <p:nvPicPr>
            <p:cNvPr id="505" name="Google Shape;505;p15"/>
            <p:cNvPicPr preferRelativeResize="0"/>
            <p:nvPr/>
          </p:nvPicPr>
          <p:blipFill rotWithShape="1">
            <a:blip r:embed="rId32">
              <a:alphaModFix/>
            </a:blip>
            <a:srcRect/>
            <a:stretch/>
          </p:blipFill>
          <p:spPr>
            <a:xfrm>
              <a:off x="19274577" y="10195661"/>
              <a:ext cx="339082" cy="168120"/>
            </a:xfrm>
            <a:prstGeom prst="rect">
              <a:avLst/>
            </a:prstGeom>
            <a:noFill/>
            <a:ln>
              <a:noFill/>
            </a:ln>
          </p:spPr>
        </p:pic>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Shape 509"/>
        <p:cNvGrpSpPr/>
        <p:nvPr/>
      </p:nvGrpSpPr>
      <p:grpSpPr>
        <a:xfrm>
          <a:off x="0" y="0"/>
          <a:ext cx="0" cy="0"/>
          <a:chOff x="0" y="0"/>
          <a:chExt cx="0" cy="0"/>
        </a:xfrm>
      </p:grpSpPr>
      <p:sp>
        <p:nvSpPr>
          <p:cNvPr id="510" name="Google Shape;510;p16"/>
          <p:cNvSpPr/>
          <p:nvPr/>
        </p:nvSpPr>
        <p:spPr>
          <a:xfrm>
            <a:off x="7659685" y="2050676"/>
            <a:ext cx="4784725" cy="7207250"/>
          </a:xfrm>
          <a:custGeom>
            <a:avLst/>
            <a:gdLst/>
            <a:ahLst/>
            <a:cxnLst/>
            <a:rect l="l" t="t" r="r" b="b"/>
            <a:pathLst>
              <a:path w="4784725" h="7207250" extrusionOk="0">
                <a:moveTo>
                  <a:pt x="4469308" y="0"/>
                </a:moveTo>
                <a:lnTo>
                  <a:pt x="0" y="3362536"/>
                </a:lnTo>
                <a:lnTo>
                  <a:pt x="1954851" y="4262289"/>
                </a:lnTo>
                <a:lnTo>
                  <a:pt x="315299" y="7207204"/>
                </a:lnTo>
                <a:lnTo>
                  <a:pt x="4784723" y="3844615"/>
                </a:lnTo>
                <a:lnTo>
                  <a:pt x="2829809" y="2944873"/>
                </a:lnTo>
                <a:lnTo>
                  <a:pt x="4469308"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511" name="Google Shape;511;p16"/>
          <p:cNvSpPr/>
          <p:nvPr/>
        </p:nvSpPr>
        <p:spPr>
          <a:xfrm>
            <a:off x="18759766" y="0"/>
            <a:ext cx="1344930" cy="1193165"/>
          </a:xfrm>
          <a:custGeom>
            <a:avLst/>
            <a:gdLst/>
            <a:ahLst/>
            <a:cxnLst/>
            <a:rect l="l" t="t" r="r" b="b"/>
            <a:pathLst>
              <a:path w="1344930" h="1193165" extrusionOk="0">
                <a:moveTo>
                  <a:pt x="1344325" y="0"/>
                </a:moveTo>
                <a:lnTo>
                  <a:pt x="664032" y="0"/>
                </a:lnTo>
                <a:lnTo>
                  <a:pt x="0" y="1192717"/>
                </a:lnTo>
                <a:lnTo>
                  <a:pt x="1344325" y="181313"/>
                </a:lnTo>
                <a:lnTo>
                  <a:pt x="1344325"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512" name="Google Shape;512;p16"/>
          <p:cNvSpPr/>
          <p:nvPr/>
        </p:nvSpPr>
        <p:spPr>
          <a:xfrm>
            <a:off x="1307782" y="10847806"/>
            <a:ext cx="612775" cy="461009"/>
          </a:xfrm>
          <a:custGeom>
            <a:avLst/>
            <a:gdLst/>
            <a:ahLst/>
            <a:cxnLst/>
            <a:rect l="l" t="t" r="r" b="b"/>
            <a:pathLst>
              <a:path w="612775" h="461009" extrusionOk="0">
                <a:moveTo>
                  <a:pt x="612400" y="0"/>
                </a:moveTo>
                <a:lnTo>
                  <a:pt x="0" y="460750"/>
                </a:lnTo>
                <a:lnTo>
                  <a:pt x="355884" y="460750"/>
                </a:lnTo>
                <a:lnTo>
                  <a:pt x="612400"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513" name="Google Shape;513;p16"/>
          <p:cNvSpPr/>
          <p:nvPr/>
        </p:nvSpPr>
        <p:spPr>
          <a:xfrm>
            <a:off x="8465577" y="4988312"/>
            <a:ext cx="1030605" cy="1189990"/>
          </a:xfrm>
          <a:custGeom>
            <a:avLst/>
            <a:gdLst/>
            <a:ahLst/>
            <a:cxnLst/>
            <a:rect l="l" t="t" r="r" b="b"/>
            <a:pathLst>
              <a:path w="1030604" h="1189989" extrusionOk="0">
                <a:moveTo>
                  <a:pt x="1030209" y="0"/>
                </a:moveTo>
                <a:lnTo>
                  <a:pt x="179753" y="0"/>
                </a:lnTo>
                <a:lnTo>
                  <a:pt x="142676" y="305582"/>
                </a:lnTo>
                <a:lnTo>
                  <a:pt x="480833" y="305582"/>
                </a:lnTo>
                <a:lnTo>
                  <a:pt x="479713" y="312325"/>
                </a:lnTo>
                <a:lnTo>
                  <a:pt x="29213" y="869554"/>
                </a:lnTo>
                <a:lnTo>
                  <a:pt x="0" y="1126824"/>
                </a:lnTo>
                <a:lnTo>
                  <a:pt x="57385" y="1126969"/>
                </a:lnTo>
                <a:lnTo>
                  <a:pt x="113204" y="1127406"/>
                </a:lnTo>
                <a:lnTo>
                  <a:pt x="167456" y="1128133"/>
                </a:lnTo>
                <a:lnTo>
                  <a:pt x="220142" y="1129153"/>
                </a:lnTo>
                <a:lnTo>
                  <a:pt x="271260" y="1130463"/>
                </a:lnTo>
                <a:lnTo>
                  <a:pt x="320810" y="1132065"/>
                </a:lnTo>
                <a:lnTo>
                  <a:pt x="368794" y="1133960"/>
                </a:lnTo>
                <a:lnTo>
                  <a:pt x="415210" y="1136146"/>
                </a:lnTo>
                <a:lnTo>
                  <a:pt x="460059" y="1138625"/>
                </a:lnTo>
                <a:lnTo>
                  <a:pt x="509462" y="1142003"/>
                </a:lnTo>
                <a:lnTo>
                  <a:pt x="558532" y="1146242"/>
                </a:lnTo>
                <a:lnTo>
                  <a:pt x="607269" y="1151341"/>
                </a:lnTo>
                <a:lnTo>
                  <a:pt x="655673" y="1157299"/>
                </a:lnTo>
                <a:lnTo>
                  <a:pt x="703745" y="1164118"/>
                </a:lnTo>
                <a:lnTo>
                  <a:pt x="751484" y="1171796"/>
                </a:lnTo>
                <a:lnTo>
                  <a:pt x="798890" y="1180335"/>
                </a:lnTo>
                <a:lnTo>
                  <a:pt x="845963" y="1189733"/>
                </a:lnTo>
                <a:lnTo>
                  <a:pt x="932463" y="887533"/>
                </a:lnTo>
                <a:lnTo>
                  <a:pt x="884735" y="874207"/>
                </a:lnTo>
                <a:lnTo>
                  <a:pt x="836480" y="862322"/>
                </a:lnTo>
                <a:lnTo>
                  <a:pt x="787698" y="851876"/>
                </a:lnTo>
                <a:lnTo>
                  <a:pt x="738388" y="842870"/>
                </a:lnTo>
                <a:lnTo>
                  <a:pt x="688551" y="835304"/>
                </a:lnTo>
                <a:lnTo>
                  <a:pt x="638188" y="829177"/>
                </a:lnTo>
                <a:lnTo>
                  <a:pt x="587297" y="824490"/>
                </a:lnTo>
                <a:lnTo>
                  <a:pt x="535878" y="821242"/>
                </a:lnTo>
                <a:lnTo>
                  <a:pt x="537009" y="816750"/>
                </a:lnTo>
                <a:lnTo>
                  <a:pt x="1000995" y="256149"/>
                </a:lnTo>
                <a:lnTo>
                  <a:pt x="1030209"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514" name="Google Shape;514;p16"/>
          <p:cNvSpPr/>
          <p:nvPr/>
        </p:nvSpPr>
        <p:spPr>
          <a:xfrm>
            <a:off x="10466845" y="4964728"/>
            <a:ext cx="1236980" cy="1605915"/>
          </a:xfrm>
          <a:custGeom>
            <a:avLst/>
            <a:gdLst/>
            <a:ahLst/>
            <a:cxnLst/>
            <a:rect l="l" t="t" r="r" b="b"/>
            <a:pathLst>
              <a:path w="1236979" h="1605915" extrusionOk="0">
                <a:moveTo>
                  <a:pt x="587563" y="23590"/>
                </a:moveTo>
                <a:lnTo>
                  <a:pt x="194350" y="23590"/>
                </a:lnTo>
                <a:lnTo>
                  <a:pt x="0" y="1605406"/>
                </a:lnTo>
                <a:lnTo>
                  <a:pt x="393202" y="1605406"/>
                </a:lnTo>
                <a:lnTo>
                  <a:pt x="453870" y="1108835"/>
                </a:lnTo>
                <a:lnTo>
                  <a:pt x="461734" y="1107714"/>
                </a:lnTo>
                <a:lnTo>
                  <a:pt x="932991" y="1107714"/>
                </a:lnTo>
                <a:lnTo>
                  <a:pt x="955663" y="1093990"/>
                </a:lnTo>
                <a:lnTo>
                  <a:pt x="999443" y="1060670"/>
                </a:lnTo>
                <a:lnTo>
                  <a:pt x="1040203" y="1022366"/>
                </a:lnTo>
                <a:lnTo>
                  <a:pt x="1077946" y="979080"/>
                </a:lnTo>
                <a:lnTo>
                  <a:pt x="1105760" y="940750"/>
                </a:lnTo>
                <a:lnTo>
                  <a:pt x="1131239" y="899004"/>
                </a:lnTo>
                <a:lnTo>
                  <a:pt x="1154382" y="853842"/>
                </a:lnTo>
                <a:lnTo>
                  <a:pt x="1166422" y="825734"/>
                </a:lnTo>
                <a:lnTo>
                  <a:pt x="612274" y="825734"/>
                </a:lnTo>
                <a:lnTo>
                  <a:pt x="590295" y="825172"/>
                </a:lnTo>
                <a:lnTo>
                  <a:pt x="537009" y="816739"/>
                </a:lnTo>
                <a:lnTo>
                  <a:pt x="493189" y="791252"/>
                </a:lnTo>
                <a:lnTo>
                  <a:pt x="478582" y="777421"/>
                </a:lnTo>
                <a:lnTo>
                  <a:pt x="479713" y="769568"/>
                </a:lnTo>
                <a:lnTo>
                  <a:pt x="479871" y="769568"/>
                </a:lnTo>
                <a:lnTo>
                  <a:pt x="487507" y="715649"/>
                </a:lnTo>
                <a:lnTo>
                  <a:pt x="497411" y="664163"/>
                </a:lnTo>
                <a:lnTo>
                  <a:pt x="509425" y="616232"/>
                </a:lnTo>
                <a:lnTo>
                  <a:pt x="523547" y="571855"/>
                </a:lnTo>
                <a:lnTo>
                  <a:pt x="539778" y="531032"/>
                </a:lnTo>
                <a:lnTo>
                  <a:pt x="558119" y="493763"/>
                </a:lnTo>
                <a:lnTo>
                  <a:pt x="578568" y="460048"/>
                </a:lnTo>
                <a:lnTo>
                  <a:pt x="616839" y="411145"/>
                </a:lnTo>
                <a:lnTo>
                  <a:pt x="656371" y="376214"/>
                </a:lnTo>
                <a:lnTo>
                  <a:pt x="697165" y="355257"/>
                </a:lnTo>
                <a:lnTo>
                  <a:pt x="739223" y="348272"/>
                </a:lnTo>
                <a:lnTo>
                  <a:pt x="1228141" y="348272"/>
                </a:lnTo>
                <a:lnTo>
                  <a:pt x="1222352" y="314265"/>
                </a:lnTo>
                <a:lnTo>
                  <a:pt x="1211026" y="269126"/>
                </a:lnTo>
                <a:lnTo>
                  <a:pt x="1196466" y="226370"/>
                </a:lnTo>
                <a:lnTo>
                  <a:pt x="1173682" y="177081"/>
                </a:lnTo>
                <a:lnTo>
                  <a:pt x="1171808" y="174130"/>
                </a:lnTo>
                <a:lnTo>
                  <a:pt x="568464" y="174130"/>
                </a:lnTo>
                <a:lnTo>
                  <a:pt x="587563" y="23590"/>
                </a:lnTo>
                <a:close/>
              </a:path>
              <a:path w="1236979" h="1605915" extrusionOk="0">
                <a:moveTo>
                  <a:pt x="932991" y="1107714"/>
                </a:moveTo>
                <a:lnTo>
                  <a:pt x="461734" y="1107714"/>
                </a:lnTo>
                <a:lnTo>
                  <a:pt x="502088" y="1131577"/>
                </a:lnTo>
                <a:lnTo>
                  <a:pt x="546755" y="1150138"/>
                </a:lnTo>
                <a:lnTo>
                  <a:pt x="595735" y="1163397"/>
                </a:lnTo>
                <a:lnTo>
                  <a:pt x="649029" y="1171353"/>
                </a:lnTo>
                <a:lnTo>
                  <a:pt x="706638" y="1174006"/>
                </a:lnTo>
                <a:lnTo>
                  <a:pt x="758881" y="1170774"/>
                </a:lnTo>
                <a:lnTo>
                  <a:pt x="810000" y="1161082"/>
                </a:lnTo>
                <a:lnTo>
                  <a:pt x="859994" y="1144930"/>
                </a:lnTo>
                <a:lnTo>
                  <a:pt x="908862" y="1122321"/>
                </a:lnTo>
                <a:lnTo>
                  <a:pt x="932991" y="1107714"/>
                </a:lnTo>
                <a:close/>
              </a:path>
              <a:path w="1236979" h="1605915" extrusionOk="0">
                <a:moveTo>
                  <a:pt x="1228141" y="348272"/>
                </a:moveTo>
                <a:lnTo>
                  <a:pt x="739223" y="348272"/>
                </a:lnTo>
                <a:lnTo>
                  <a:pt x="760744" y="350973"/>
                </a:lnTo>
                <a:lnTo>
                  <a:pt x="780371" y="359080"/>
                </a:lnTo>
                <a:lnTo>
                  <a:pt x="813933" y="391516"/>
                </a:lnTo>
                <a:lnTo>
                  <a:pt x="836263" y="441651"/>
                </a:lnTo>
                <a:lnTo>
                  <a:pt x="843712" y="505544"/>
                </a:lnTo>
                <a:lnTo>
                  <a:pt x="842868" y="532510"/>
                </a:lnTo>
                <a:lnTo>
                  <a:pt x="836123" y="586439"/>
                </a:lnTo>
                <a:lnTo>
                  <a:pt x="822674" y="640049"/>
                </a:lnTo>
                <a:lnTo>
                  <a:pt x="802735" y="691444"/>
                </a:lnTo>
                <a:lnTo>
                  <a:pt x="775878" y="739476"/>
                </a:lnTo>
                <a:lnTo>
                  <a:pt x="739368" y="779076"/>
                </a:lnTo>
                <a:lnTo>
                  <a:pt x="693272" y="808669"/>
                </a:lnTo>
                <a:lnTo>
                  <a:pt x="640750" y="823837"/>
                </a:lnTo>
                <a:lnTo>
                  <a:pt x="612274" y="825734"/>
                </a:lnTo>
                <a:lnTo>
                  <a:pt x="1166422" y="825734"/>
                </a:lnTo>
                <a:lnTo>
                  <a:pt x="1193659" y="753275"/>
                </a:lnTo>
                <a:lnTo>
                  <a:pt x="1206876" y="707945"/>
                </a:lnTo>
                <a:lnTo>
                  <a:pt x="1217690" y="661460"/>
                </a:lnTo>
                <a:lnTo>
                  <a:pt x="1226101" y="613821"/>
                </a:lnTo>
                <a:lnTo>
                  <a:pt x="1232109" y="565029"/>
                </a:lnTo>
                <a:lnTo>
                  <a:pt x="1235713" y="515083"/>
                </a:lnTo>
                <a:lnTo>
                  <a:pt x="1236915" y="463985"/>
                </a:lnTo>
                <a:lnTo>
                  <a:pt x="1235296" y="411695"/>
                </a:lnTo>
                <a:lnTo>
                  <a:pt x="1230442" y="361788"/>
                </a:lnTo>
                <a:lnTo>
                  <a:pt x="1228141" y="348272"/>
                </a:lnTo>
                <a:close/>
              </a:path>
              <a:path w="1236979" h="1605915" extrusionOk="0">
                <a:moveTo>
                  <a:pt x="479871" y="769568"/>
                </a:moveTo>
                <a:lnTo>
                  <a:pt x="479713" y="769568"/>
                </a:lnTo>
                <a:lnTo>
                  <a:pt x="479713" y="770688"/>
                </a:lnTo>
                <a:lnTo>
                  <a:pt x="479871" y="769568"/>
                </a:lnTo>
                <a:close/>
              </a:path>
              <a:path w="1236979" h="1605915" extrusionOk="0">
                <a:moveTo>
                  <a:pt x="880779" y="0"/>
                </a:moveTo>
                <a:lnTo>
                  <a:pt x="835103" y="2913"/>
                </a:lnTo>
                <a:lnTo>
                  <a:pt x="791324" y="11654"/>
                </a:lnTo>
                <a:lnTo>
                  <a:pt x="749441" y="26221"/>
                </a:lnTo>
                <a:lnTo>
                  <a:pt x="709454" y="46616"/>
                </a:lnTo>
                <a:lnTo>
                  <a:pt x="671644" y="72072"/>
                </a:lnTo>
                <a:lnTo>
                  <a:pt x="636289" y="101809"/>
                </a:lnTo>
                <a:lnTo>
                  <a:pt x="603392" y="135828"/>
                </a:lnTo>
                <a:lnTo>
                  <a:pt x="572956" y="174130"/>
                </a:lnTo>
                <a:lnTo>
                  <a:pt x="1171808" y="174130"/>
                </a:lnTo>
                <a:lnTo>
                  <a:pt x="1145772" y="133128"/>
                </a:lnTo>
                <a:lnTo>
                  <a:pt x="1112737" y="94509"/>
                </a:lnTo>
                <a:lnTo>
                  <a:pt x="1074574" y="61223"/>
                </a:lnTo>
                <a:lnTo>
                  <a:pt x="1031918" y="34438"/>
                </a:lnTo>
                <a:lnTo>
                  <a:pt x="985400" y="15305"/>
                </a:lnTo>
                <a:lnTo>
                  <a:pt x="935021" y="3826"/>
                </a:lnTo>
                <a:lnTo>
                  <a:pt x="880779"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515" name="Google Shape;515;p16"/>
          <p:cNvPicPr preferRelativeResize="0"/>
          <p:nvPr/>
        </p:nvPicPr>
        <p:blipFill rotWithShape="1">
          <a:blip r:embed="rId3">
            <a:alphaModFix/>
          </a:blip>
          <a:srcRect/>
          <a:stretch/>
        </p:blipFill>
        <p:spPr>
          <a:xfrm>
            <a:off x="8400340" y="6279645"/>
            <a:ext cx="1990000" cy="372500"/>
          </a:xfrm>
          <a:prstGeom prst="rect">
            <a:avLst/>
          </a:prstGeom>
          <a:noFill/>
          <a:ln>
            <a:noFill/>
          </a:ln>
        </p:spPr>
      </p:pic>
      <p:grpSp>
        <p:nvGrpSpPr>
          <p:cNvPr id="516" name="Google Shape;516;p16"/>
          <p:cNvGrpSpPr/>
          <p:nvPr/>
        </p:nvGrpSpPr>
        <p:grpSpPr>
          <a:xfrm>
            <a:off x="9409511" y="4964728"/>
            <a:ext cx="1179830" cy="1174115"/>
            <a:chOff x="9409511" y="4964728"/>
            <a:chExt cx="1179830" cy="1174115"/>
          </a:xfrm>
        </p:grpSpPr>
        <p:sp>
          <p:nvSpPr>
            <p:cNvPr id="517" name="Google Shape;517;p16"/>
            <p:cNvSpPr/>
            <p:nvPr/>
          </p:nvSpPr>
          <p:spPr>
            <a:xfrm>
              <a:off x="9409511" y="4964728"/>
              <a:ext cx="1179830" cy="1174115"/>
            </a:xfrm>
            <a:custGeom>
              <a:avLst/>
              <a:gdLst/>
              <a:ahLst/>
              <a:cxnLst/>
              <a:rect l="l" t="t" r="r" b="b"/>
              <a:pathLst>
                <a:path w="1179829" h="1174114" extrusionOk="0">
                  <a:moveTo>
                    <a:pt x="519031" y="0"/>
                  </a:moveTo>
                  <a:lnTo>
                    <a:pt x="468894" y="3229"/>
                  </a:lnTo>
                  <a:lnTo>
                    <a:pt x="419602" y="12918"/>
                  </a:lnTo>
                  <a:lnTo>
                    <a:pt x="371154" y="29066"/>
                  </a:lnTo>
                  <a:lnTo>
                    <a:pt x="323550" y="51673"/>
                  </a:lnTo>
                  <a:lnTo>
                    <a:pt x="277772" y="80008"/>
                  </a:lnTo>
                  <a:lnTo>
                    <a:pt x="234801" y="113325"/>
                  </a:lnTo>
                  <a:lnTo>
                    <a:pt x="194638" y="151626"/>
                  </a:lnTo>
                  <a:lnTo>
                    <a:pt x="157283" y="194915"/>
                  </a:lnTo>
                  <a:lnTo>
                    <a:pt x="129690" y="233246"/>
                  </a:lnTo>
                  <a:lnTo>
                    <a:pt x="104434" y="274994"/>
                  </a:lnTo>
                  <a:lnTo>
                    <a:pt x="81515" y="320157"/>
                  </a:lnTo>
                  <a:lnTo>
                    <a:pt x="60934" y="368733"/>
                  </a:lnTo>
                  <a:lnTo>
                    <a:pt x="42689" y="420720"/>
                  </a:lnTo>
                  <a:lnTo>
                    <a:pt x="29645" y="466050"/>
                  </a:lnTo>
                  <a:lnTo>
                    <a:pt x="18973" y="512535"/>
                  </a:lnTo>
                  <a:lnTo>
                    <a:pt x="10672" y="560175"/>
                  </a:lnTo>
                  <a:lnTo>
                    <a:pt x="4743" y="608969"/>
                  </a:lnTo>
                  <a:lnTo>
                    <a:pt x="1185" y="658918"/>
                  </a:lnTo>
                  <a:lnTo>
                    <a:pt x="0" y="710020"/>
                  </a:lnTo>
                  <a:lnTo>
                    <a:pt x="1617" y="762306"/>
                  </a:lnTo>
                  <a:lnTo>
                    <a:pt x="6469" y="812209"/>
                  </a:lnTo>
                  <a:lnTo>
                    <a:pt x="14556" y="859730"/>
                  </a:lnTo>
                  <a:lnTo>
                    <a:pt x="25879" y="904869"/>
                  </a:lnTo>
                  <a:lnTo>
                    <a:pt x="40438" y="947625"/>
                  </a:lnTo>
                  <a:lnTo>
                    <a:pt x="63222" y="996920"/>
                  </a:lnTo>
                  <a:lnTo>
                    <a:pt x="91132" y="1040876"/>
                  </a:lnTo>
                  <a:lnTo>
                    <a:pt x="124167" y="1079496"/>
                  </a:lnTo>
                  <a:lnTo>
                    <a:pt x="162330" y="1112782"/>
                  </a:lnTo>
                  <a:lnTo>
                    <a:pt x="204992" y="1139563"/>
                  </a:lnTo>
                  <a:lnTo>
                    <a:pt x="251511" y="1158696"/>
                  </a:lnTo>
                  <a:lnTo>
                    <a:pt x="301889" y="1170178"/>
                  </a:lnTo>
                  <a:lnTo>
                    <a:pt x="356125" y="1174006"/>
                  </a:lnTo>
                  <a:lnTo>
                    <a:pt x="406934" y="1170475"/>
                  </a:lnTo>
                  <a:lnTo>
                    <a:pt x="455358" y="1159882"/>
                  </a:lnTo>
                  <a:lnTo>
                    <a:pt x="501397" y="1142227"/>
                  </a:lnTo>
                  <a:lnTo>
                    <a:pt x="545052" y="1117511"/>
                  </a:lnTo>
                  <a:lnTo>
                    <a:pt x="586322" y="1085733"/>
                  </a:lnTo>
                  <a:lnTo>
                    <a:pt x="625207" y="1046895"/>
                  </a:lnTo>
                  <a:lnTo>
                    <a:pt x="661707" y="1000995"/>
                  </a:lnTo>
                  <a:lnTo>
                    <a:pt x="1059757" y="1000995"/>
                  </a:lnTo>
                  <a:lnTo>
                    <a:pt x="1061258" y="988755"/>
                  </a:lnTo>
                  <a:lnTo>
                    <a:pt x="244317" y="988755"/>
                  </a:lnTo>
                  <a:lnTo>
                    <a:pt x="427107" y="660430"/>
                  </a:lnTo>
                  <a:lnTo>
                    <a:pt x="209166" y="560129"/>
                  </a:lnTo>
                  <a:lnTo>
                    <a:pt x="707433" y="185240"/>
                  </a:lnTo>
                  <a:lnTo>
                    <a:pt x="1159795" y="185240"/>
                  </a:lnTo>
                  <a:lnTo>
                    <a:pt x="1170387" y="98866"/>
                  </a:lnTo>
                  <a:lnTo>
                    <a:pt x="772929" y="98866"/>
                  </a:lnTo>
                  <a:lnTo>
                    <a:pt x="741535" y="68655"/>
                  </a:lnTo>
                  <a:lnTo>
                    <a:pt x="705772" y="43938"/>
                  </a:lnTo>
                  <a:lnTo>
                    <a:pt x="665640" y="24715"/>
                  </a:lnTo>
                  <a:lnTo>
                    <a:pt x="621139" y="10984"/>
                  </a:lnTo>
                  <a:lnTo>
                    <a:pt x="572269" y="2746"/>
                  </a:lnTo>
                  <a:lnTo>
                    <a:pt x="519031" y="0"/>
                  </a:lnTo>
                  <a:close/>
                </a:path>
                <a:path w="1179829" h="1174114" extrusionOk="0">
                  <a:moveTo>
                    <a:pt x="1059757" y="1000995"/>
                  </a:moveTo>
                  <a:lnTo>
                    <a:pt x="667330" y="1000995"/>
                  </a:lnTo>
                  <a:lnTo>
                    <a:pt x="648231" y="1150415"/>
                  </a:lnTo>
                  <a:lnTo>
                    <a:pt x="1041434" y="1150415"/>
                  </a:lnTo>
                  <a:lnTo>
                    <a:pt x="1059757" y="1000995"/>
                  </a:lnTo>
                  <a:close/>
                </a:path>
                <a:path w="1179829" h="1174114" extrusionOk="0">
                  <a:moveTo>
                    <a:pt x="1159795" y="185240"/>
                  </a:moveTo>
                  <a:lnTo>
                    <a:pt x="707433" y="185240"/>
                  </a:lnTo>
                  <a:lnTo>
                    <a:pt x="524654" y="513555"/>
                  </a:lnTo>
                  <a:lnTo>
                    <a:pt x="742605" y="613866"/>
                  </a:lnTo>
                  <a:lnTo>
                    <a:pt x="244317" y="988755"/>
                  </a:lnTo>
                  <a:lnTo>
                    <a:pt x="1061258" y="988755"/>
                  </a:lnTo>
                  <a:lnTo>
                    <a:pt x="1159795" y="185240"/>
                  </a:lnTo>
                  <a:close/>
                </a:path>
                <a:path w="1179829" h="1174114" extrusionOk="0">
                  <a:moveTo>
                    <a:pt x="1179618" y="23590"/>
                  </a:moveTo>
                  <a:lnTo>
                    <a:pt x="786415" y="23590"/>
                  </a:lnTo>
                  <a:lnTo>
                    <a:pt x="777421" y="98866"/>
                  </a:lnTo>
                  <a:lnTo>
                    <a:pt x="1170387" y="98866"/>
                  </a:lnTo>
                  <a:lnTo>
                    <a:pt x="1179618" y="2359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518" name="Google Shape;518;p16"/>
            <p:cNvSpPr/>
            <p:nvPr/>
          </p:nvSpPr>
          <p:spPr>
            <a:xfrm>
              <a:off x="9618678" y="5149968"/>
              <a:ext cx="534035" cy="803910"/>
            </a:xfrm>
            <a:custGeom>
              <a:avLst/>
              <a:gdLst/>
              <a:ahLst/>
              <a:cxnLst/>
              <a:rect l="l" t="t" r="r" b="b"/>
              <a:pathLst>
                <a:path w="534034" h="803910" extrusionOk="0">
                  <a:moveTo>
                    <a:pt x="498267" y="0"/>
                  </a:moveTo>
                  <a:lnTo>
                    <a:pt x="0" y="374889"/>
                  </a:lnTo>
                  <a:lnTo>
                    <a:pt x="217941" y="475189"/>
                  </a:lnTo>
                  <a:lnTo>
                    <a:pt x="35150" y="803514"/>
                  </a:lnTo>
                  <a:lnTo>
                    <a:pt x="533439" y="428625"/>
                  </a:lnTo>
                  <a:lnTo>
                    <a:pt x="315487" y="328314"/>
                  </a:lnTo>
                  <a:lnTo>
                    <a:pt x="498267"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pic>
        <p:nvPicPr>
          <p:cNvPr id="519" name="Google Shape;519;p16"/>
          <p:cNvPicPr preferRelativeResize="0"/>
          <p:nvPr/>
        </p:nvPicPr>
        <p:blipFill rotWithShape="1">
          <a:blip r:embed="rId4">
            <a:alphaModFix/>
          </a:blip>
          <a:srcRect/>
          <a:stretch/>
        </p:blipFill>
        <p:spPr>
          <a:xfrm>
            <a:off x="8839241" y="9930121"/>
            <a:ext cx="5873177" cy="917675"/>
          </a:xfrm>
          <a:prstGeom prst="rect">
            <a:avLst/>
          </a:prstGeom>
          <a:noFill/>
          <a:ln>
            <a:noFill/>
          </a:ln>
        </p:spPr>
      </p:pic>
      <p:pic>
        <p:nvPicPr>
          <p:cNvPr id="520" name="Google Shape;520;p16"/>
          <p:cNvPicPr preferRelativeResize="0"/>
          <p:nvPr/>
        </p:nvPicPr>
        <p:blipFill rotWithShape="1">
          <a:blip r:embed="rId5">
            <a:alphaModFix/>
          </a:blip>
          <a:srcRect/>
          <a:stretch/>
        </p:blipFill>
        <p:spPr>
          <a:xfrm>
            <a:off x="5286433" y="10073634"/>
            <a:ext cx="3271311" cy="6194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60"/>
        <p:cNvGrpSpPr/>
        <p:nvPr/>
      </p:nvGrpSpPr>
      <p:grpSpPr>
        <a:xfrm>
          <a:off x="0" y="0"/>
          <a:ext cx="0" cy="0"/>
          <a:chOff x="0" y="0"/>
          <a:chExt cx="0" cy="0"/>
        </a:xfrm>
      </p:grpSpPr>
      <p:sp>
        <p:nvSpPr>
          <p:cNvPr id="61" name="Google Shape;61;p2"/>
          <p:cNvSpPr txBox="1">
            <a:spLocks noGrp="1"/>
          </p:cNvSpPr>
          <p:nvPr>
            <p:ph type="title"/>
          </p:nvPr>
        </p:nvSpPr>
        <p:spPr>
          <a:xfrm>
            <a:off x="2184224" y="1282000"/>
            <a:ext cx="116877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Οδηγώντας ταξί στην Αττική σήμερα</a:t>
            </a:r>
            <a:endParaRPr sz="4050"/>
          </a:p>
        </p:txBody>
      </p:sp>
      <p:sp>
        <p:nvSpPr>
          <p:cNvPr id="62" name="Google Shape;62;p2"/>
          <p:cNvSpPr txBox="1"/>
          <p:nvPr/>
        </p:nvSpPr>
        <p:spPr>
          <a:xfrm>
            <a:off x="1400800" y="3170700"/>
            <a:ext cx="17710200" cy="6714000"/>
          </a:xfrm>
          <a:prstGeom prst="rect">
            <a:avLst/>
          </a:prstGeom>
          <a:noFill/>
          <a:ln>
            <a:noFill/>
          </a:ln>
        </p:spPr>
        <p:txBody>
          <a:bodyPr spcFirstLastPara="1" wrap="square" lIns="0" tIns="15875" rIns="0" bIns="0" anchor="t" anchorCtr="0">
            <a:noAutofit/>
          </a:bodyPr>
          <a:lstStyle/>
          <a:p>
            <a:pPr marL="12700" lvl="0" indent="0" algn="l" rtl="0">
              <a:lnSpc>
                <a:spcPct val="100000"/>
              </a:lnSpc>
              <a:spcBef>
                <a:spcPts val="0"/>
              </a:spcBef>
              <a:spcAft>
                <a:spcPts val="0"/>
              </a:spcAft>
              <a:buNone/>
            </a:pPr>
            <a:r>
              <a:rPr lang="el-GR" sz="2700" b="1" dirty="0">
                <a:solidFill>
                  <a:srgbClr val="001E52"/>
                </a:solidFill>
              </a:rPr>
              <a:t>13.661 ταξί κυκλοφορούν σήμερα στην Αττική &gt; 100 ηλεκτρικά</a:t>
            </a:r>
            <a:endParaRPr sz="2700" b="1" dirty="0">
              <a:solidFill>
                <a:srgbClr val="001E52"/>
              </a:solidFill>
            </a:endParaRPr>
          </a:p>
          <a:p>
            <a:pPr marL="12700" lvl="0" indent="0" algn="l" rtl="0">
              <a:lnSpc>
                <a:spcPct val="100000"/>
              </a:lnSpc>
              <a:spcBef>
                <a:spcPts val="0"/>
              </a:spcBef>
              <a:spcAft>
                <a:spcPts val="0"/>
              </a:spcAft>
              <a:buNone/>
            </a:pPr>
            <a:endParaRPr sz="2700" b="1" dirty="0">
              <a:solidFill>
                <a:srgbClr val="001E52"/>
              </a:solidFill>
            </a:endParaRPr>
          </a:p>
          <a:p>
            <a:pPr marL="12700" marR="8669020" lvl="0" indent="0" algn="l" rtl="0">
              <a:lnSpc>
                <a:spcPct val="263181"/>
              </a:lnSpc>
              <a:spcBef>
                <a:spcPts val="715"/>
              </a:spcBef>
              <a:spcAft>
                <a:spcPts val="0"/>
              </a:spcAft>
              <a:buNone/>
            </a:pPr>
            <a:r>
              <a:rPr lang="el-GR" sz="2700" b="1" dirty="0">
                <a:solidFill>
                  <a:srgbClr val="001E52"/>
                </a:solidFill>
              </a:rPr>
              <a:t>1 στα 4 ταξί έχει ηλικία &gt; 10 έτη </a:t>
            </a:r>
            <a:endParaRPr sz="2700" b="1" dirty="0">
              <a:solidFill>
                <a:srgbClr val="001E52"/>
              </a:solidFill>
            </a:endParaRPr>
          </a:p>
          <a:p>
            <a:pPr marL="12700" marR="8669020" lvl="0" indent="0" algn="l" rtl="0">
              <a:lnSpc>
                <a:spcPct val="263181"/>
              </a:lnSpc>
              <a:spcBef>
                <a:spcPts val="715"/>
              </a:spcBef>
              <a:spcAft>
                <a:spcPts val="0"/>
              </a:spcAft>
              <a:buNone/>
            </a:pPr>
            <a:r>
              <a:rPr lang="el-GR" sz="27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Δεν εκδίδονται νέες άδειες</a:t>
            </a:r>
            <a:endParaRPr sz="2700" b="1" dirty="0">
              <a:solidFill>
                <a:srgbClr val="001E52"/>
              </a:solidFill>
            </a:endParaRPr>
          </a:p>
          <a:p>
            <a:pPr marL="12700" marR="2014854" lvl="0" indent="-635" algn="l" rtl="0">
              <a:lnSpc>
                <a:spcPct val="109500"/>
              </a:lnSpc>
              <a:spcBef>
                <a:spcPts val="0"/>
              </a:spcBef>
              <a:spcAft>
                <a:spcPts val="0"/>
              </a:spcAft>
              <a:buNone/>
            </a:pPr>
            <a:r>
              <a:rPr lang="el-GR" sz="2700" b="1" dirty="0">
                <a:solidFill>
                  <a:srgbClr val="001E52"/>
                </a:solidFill>
              </a:rPr>
              <a:t>Εκτιμάται ότι το 34% της αστικής μετακίνησης πραγματοποιείται με Ταξί</a:t>
            </a:r>
            <a:endParaRPr sz="2700" b="1" dirty="0">
              <a:solidFill>
                <a:srgbClr val="001E52"/>
              </a:solidFill>
            </a:endParaRPr>
          </a:p>
          <a:p>
            <a:pPr marL="12700" marR="2014854" lvl="0" indent="-635" algn="l" rtl="0">
              <a:lnSpc>
                <a:spcPct val="109500"/>
              </a:lnSpc>
              <a:spcBef>
                <a:spcPts val="0"/>
              </a:spcBef>
              <a:spcAft>
                <a:spcPts val="0"/>
              </a:spcAft>
              <a:buNone/>
            </a:pPr>
            <a:endParaRPr sz="2700" b="1" dirty="0">
              <a:solidFill>
                <a:srgbClr val="001E52"/>
              </a:solidFill>
            </a:endParaRPr>
          </a:p>
          <a:p>
            <a:pPr marL="12700" lvl="0" indent="0" algn="l" rtl="0">
              <a:lnSpc>
                <a:spcPct val="100000"/>
              </a:lnSpc>
              <a:spcBef>
                <a:spcPts val="5"/>
              </a:spcBef>
              <a:spcAft>
                <a:spcPts val="0"/>
              </a:spcAft>
              <a:buNone/>
            </a:pPr>
            <a:r>
              <a:rPr lang="el-GR" sz="2700" b="1" dirty="0">
                <a:solidFill>
                  <a:srgbClr val="001E52"/>
                </a:solidFill>
              </a:rPr>
              <a:t>Αθήνα =</a:t>
            </a:r>
            <a:r>
              <a:rPr lang="el-GR" sz="27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 Ίσως η μόνη πρωτεύουσα στην Ευρώπη χωρίς ηλεκτρικό στόλο ταξί</a:t>
            </a:r>
            <a:endParaRPr sz="2700" b="1" dirty="0"/>
          </a:p>
          <a:p>
            <a:pPr marL="0" lvl="0" indent="0" algn="l" rtl="0">
              <a:lnSpc>
                <a:spcPct val="100000"/>
              </a:lnSpc>
              <a:spcBef>
                <a:spcPts val="5"/>
              </a:spcBef>
              <a:spcAft>
                <a:spcPts val="0"/>
              </a:spcAft>
              <a:buNone/>
            </a:pPr>
            <a:endParaRPr sz="2700" b="1" dirty="0"/>
          </a:p>
          <a:p>
            <a:pPr marL="12700" marR="2014854" lvl="0" indent="-635" algn="l" rtl="0">
              <a:lnSpc>
                <a:spcPct val="109500"/>
              </a:lnSpc>
              <a:spcBef>
                <a:spcPts val="0"/>
              </a:spcBef>
              <a:spcAft>
                <a:spcPts val="0"/>
              </a:spcAft>
              <a:buNone/>
            </a:pPr>
            <a:r>
              <a:rPr lang="el-GR" sz="2700" b="1" dirty="0">
                <a:solidFill>
                  <a:srgbClr val="001E52"/>
                </a:solidFill>
              </a:rPr>
              <a:t>Προτεραιότητα της Ελληνικής Κυβέρνησης είναι η επιτάχυνση της μετάβασης στην ηλεκτροκίνηση με το Πρόγραμμα Επιδότησης ‘Πράσινα Ταξί’</a:t>
            </a:r>
            <a:endParaRPr sz="2700" b="1" dirty="0"/>
          </a:p>
          <a:p>
            <a:pPr marL="0" lvl="0" indent="0" algn="l" rtl="0">
              <a:lnSpc>
                <a:spcPct val="100000"/>
              </a:lnSpc>
              <a:spcBef>
                <a:spcPts val="35"/>
              </a:spcBef>
              <a:spcAft>
                <a:spcPts val="0"/>
              </a:spcAft>
              <a:buNone/>
            </a:pPr>
            <a:endParaRPr sz="2700" b="1" dirty="0"/>
          </a:p>
          <a:p>
            <a:pPr marL="12700" lvl="0" indent="0" algn="l" rtl="0">
              <a:lnSpc>
                <a:spcPct val="100000"/>
              </a:lnSpc>
              <a:spcBef>
                <a:spcPts val="5"/>
              </a:spcBef>
              <a:spcAft>
                <a:spcPts val="0"/>
              </a:spcAft>
              <a:buNone/>
            </a:pPr>
            <a:r>
              <a:rPr lang="el-GR" sz="2700" b="1" dirty="0">
                <a:solidFill>
                  <a:srgbClr val="001E52"/>
                </a:solidFill>
              </a:rPr>
              <a:t>Σύμφωνα με την Ελληνική Νομοθεσία, από το 2026 όλα τα νέα ταξί θα πρέπει να είναι μηδενικών ρύπων</a:t>
            </a:r>
            <a:endParaRPr sz="2700" b="1" dirty="0"/>
          </a:p>
        </p:txBody>
      </p:sp>
      <p:grpSp>
        <p:nvGrpSpPr>
          <p:cNvPr id="63" name="Google Shape;63;p2"/>
          <p:cNvGrpSpPr/>
          <p:nvPr/>
        </p:nvGrpSpPr>
        <p:grpSpPr>
          <a:xfrm>
            <a:off x="15891168" y="0"/>
            <a:ext cx="3395345" cy="4639150"/>
            <a:chOff x="15891168" y="0"/>
            <a:chExt cx="3395345" cy="4639150"/>
          </a:xfrm>
        </p:grpSpPr>
        <p:sp>
          <p:nvSpPr>
            <p:cNvPr id="64" name="Google Shape;64;p2"/>
            <p:cNvSpPr/>
            <p:nvPr/>
          </p:nvSpPr>
          <p:spPr>
            <a:xfrm>
              <a:off x="15891168" y="0"/>
              <a:ext cx="3395345"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65" name="Google Shape;65;p2"/>
            <p:cNvSpPr/>
            <p:nvPr/>
          </p:nvSpPr>
          <p:spPr>
            <a:xfrm>
              <a:off x="17398568" y="2366485"/>
              <a:ext cx="1570990" cy="2272665"/>
            </a:xfrm>
            <a:custGeom>
              <a:avLst/>
              <a:gdLst/>
              <a:ahLst/>
              <a:cxnLst/>
              <a:rect l="l" t="t" r="r" b="b"/>
              <a:pathLst>
                <a:path w="1570990" h="2272665" extrusionOk="0">
                  <a:moveTo>
                    <a:pt x="1570634" y="1136294"/>
                  </a:moveTo>
                  <a:lnTo>
                    <a:pt x="1569199" y="1088466"/>
                  </a:lnTo>
                  <a:lnTo>
                    <a:pt x="1564944" y="1041374"/>
                  </a:lnTo>
                  <a:lnTo>
                    <a:pt x="1557972" y="995133"/>
                  </a:lnTo>
                  <a:lnTo>
                    <a:pt x="1548358" y="949820"/>
                  </a:lnTo>
                  <a:lnTo>
                    <a:pt x="1536166" y="905510"/>
                  </a:lnTo>
                  <a:lnTo>
                    <a:pt x="1521498" y="862279"/>
                  </a:lnTo>
                  <a:lnTo>
                    <a:pt x="1504429" y="820216"/>
                  </a:lnTo>
                  <a:lnTo>
                    <a:pt x="1485036" y="779411"/>
                  </a:lnTo>
                  <a:lnTo>
                    <a:pt x="1463408" y="739940"/>
                  </a:lnTo>
                  <a:lnTo>
                    <a:pt x="1439621" y="701878"/>
                  </a:lnTo>
                  <a:lnTo>
                    <a:pt x="1413776" y="665314"/>
                  </a:lnTo>
                  <a:lnTo>
                    <a:pt x="1385925" y="630326"/>
                  </a:lnTo>
                  <a:lnTo>
                    <a:pt x="1356182" y="597014"/>
                  </a:lnTo>
                  <a:lnTo>
                    <a:pt x="1324597" y="565429"/>
                  </a:lnTo>
                  <a:lnTo>
                    <a:pt x="1291285" y="535686"/>
                  </a:lnTo>
                  <a:lnTo>
                    <a:pt x="1256296" y="507834"/>
                  </a:lnTo>
                  <a:lnTo>
                    <a:pt x="1219733" y="481977"/>
                  </a:lnTo>
                  <a:lnTo>
                    <a:pt x="1184224" y="459816"/>
                  </a:lnTo>
                  <a:lnTo>
                    <a:pt x="1440218" y="0"/>
                  </a:lnTo>
                  <a:lnTo>
                    <a:pt x="950188" y="368681"/>
                  </a:lnTo>
                  <a:lnTo>
                    <a:pt x="926477" y="363639"/>
                  </a:lnTo>
                  <a:lnTo>
                    <a:pt x="880237" y="356666"/>
                  </a:lnTo>
                  <a:lnTo>
                    <a:pt x="833145" y="352412"/>
                  </a:lnTo>
                  <a:lnTo>
                    <a:pt x="785317" y="350977"/>
                  </a:lnTo>
                  <a:lnTo>
                    <a:pt x="737476" y="352412"/>
                  </a:lnTo>
                  <a:lnTo>
                    <a:pt x="690397" y="356666"/>
                  </a:lnTo>
                  <a:lnTo>
                    <a:pt x="644156" y="363639"/>
                  </a:lnTo>
                  <a:lnTo>
                    <a:pt x="598830" y="373253"/>
                  </a:lnTo>
                  <a:lnTo>
                    <a:pt x="554520" y="385445"/>
                  </a:lnTo>
                  <a:lnTo>
                    <a:pt x="511289" y="400113"/>
                  </a:lnTo>
                  <a:lnTo>
                    <a:pt x="469226" y="417182"/>
                  </a:lnTo>
                  <a:lnTo>
                    <a:pt x="428421" y="436575"/>
                  </a:lnTo>
                  <a:lnTo>
                    <a:pt x="388950" y="458203"/>
                  </a:lnTo>
                  <a:lnTo>
                    <a:pt x="350888" y="481977"/>
                  </a:lnTo>
                  <a:lnTo>
                    <a:pt x="314325" y="507834"/>
                  </a:lnTo>
                  <a:lnTo>
                    <a:pt x="279349" y="535686"/>
                  </a:lnTo>
                  <a:lnTo>
                    <a:pt x="246024" y="565429"/>
                  </a:lnTo>
                  <a:lnTo>
                    <a:pt x="214439" y="597014"/>
                  </a:lnTo>
                  <a:lnTo>
                    <a:pt x="184696" y="630326"/>
                  </a:lnTo>
                  <a:lnTo>
                    <a:pt x="156845" y="665314"/>
                  </a:lnTo>
                  <a:lnTo>
                    <a:pt x="131000" y="701878"/>
                  </a:lnTo>
                  <a:lnTo>
                    <a:pt x="107213" y="739940"/>
                  </a:lnTo>
                  <a:lnTo>
                    <a:pt x="85585" y="779411"/>
                  </a:lnTo>
                  <a:lnTo>
                    <a:pt x="66192" y="820216"/>
                  </a:lnTo>
                  <a:lnTo>
                    <a:pt x="49123" y="862279"/>
                  </a:lnTo>
                  <a:lnTo>
                    <a:pt x="34455" y="905510"/>
                  </a:lnTo>
                  <a:lnTo>
                    <a:pt x="22275" y="949820"/>
                  </a:lnTo>
                  <a:lnTo>
                    <a:pt x="12649" y="995133"/>
                  </a:lnTo>
                  <a:lnTo>
                    <a:pt x="5676" y="1041374"/>
                  </a:lnTo>
                  <a:lnTo>
                    <a:pt x="1422" y="1088466"/>
                  </a:lnTo>
                  <a:lnTo>
                    <a:pt x="0" y="1136294"/>
                  </a:lnTo>
                  <a:lnTo>
                    <a:pt x="1422" y="1184135"/>
                  </a:lnTo>
                  <a:lnTo>
                    <a:pt x="5676" y="1231214"/>
                  </a:lnTo>
                  <a:lnTo>
                    <a:pt x="12649" y="1277454"/>
                  </a:lnTo>
                  <a:lnTo>
                    <a:pt x="22275" y="1322781"/>
                  </a:lnTo>
                  <a:lnTo>
                    <a:pt x="34455" y="1367091"/>
                  </a:lnTo>
                  <a:lnTo>
                    <a:pt x="49123" y="1410322"/>
                  </a:lnTo>
                  <a:lnTo>
                    <a:pt x="66192" y="1452384"/>
                  </a:lnTo>
                  <a:lnTo>
                    <a:pt x="85585" y="1493189"/>
                  </a:lnTo>
                  <a:lnTo>
                    <a:pt x="107213" y="1532661"/>
                  </a:lnTo>
                  <a:lnTo>
                    <a:pt x="131000" y="1570723"/>
                  </a:lnTo>
                  <a:lnTo>
                    <a:pt x="156845" y="1607286"/>
                  </a:lnTo>
                  <a:lnTo>
                    <a:pt x="184696" y="1642262"/>
                  </a:lnTo>
                  <a:lnTo>
                    <a:pt x="214439" y="1675587"/>
                  </a:lnTo>
                  <a:lnTo>
                    <a:pt x="246024" y="1707172"/>
                  </a:lnTo>
                  <a:lnTo>
                    <a:pt x="279349" y="1736915"/>
                  </a:lnTo>
                  <a:lnTo>
                    <a:pt x="314325" y="1764766"/>
                  </a:lnTo>
                  <a:lnTo>
                    <a:pt x="350888" y="1790611"/>
                  </a:lnTo>
                  <a:lnTo>
                    <a:pt x="386359" y="1812785"/>
                  </a:lnTo>
                  <a:lnTo>
                    <a:pt x="130365" y="2272601"/>
                  </a:lnTo>
                  <a:lnTo>
                    <a:pt x="620407" y="1903920"/>
                  </a:lnTo>
                  <a:lnTo>
                    <a:pt x="644156" y="1908962"/>
                  </a:lnTo>
                  <a:lnTo>
                    <a:pt x="690397" y="1915934"/>
                  </a:lnTo>
                  <a:lnTo>
                    <a:pt x="737476" y="1920176"/>
                  </a:lnTo>
                  <a:lnTo>
                    <a:pt x="785317" y="1921611"/>
                  </a:lnTo>
                  <a:lnTo>
                    <a:pt x="833145" y="1920176"/>
                  </a:lnTo>
                  <a:lnTo>
                    <a:pt x="880237" y="1915934"/>
                  </a:lnTo>
                  <a:lnTo>
                    <a:pt x="926477" y="1908962"/>
                  </a:lnTo>
                  <a:lnTo>
                    <a:pt x="971791" y="1899335"/>
                  </a:lnTo>
                  <a:lnTo>
                    <a:pt x="1016101" y="1887156"/>
                  </a:lnTo>
                  <a:lnTo>
                    <a:pt x="1059332" y="1872488"/>
                  </a:lnTo>
                  <a:lnTo>
                    <a:pt x="1101394" y="1855406"/>
                  </a:lnTo>
                  <a:lnTo>
                    <a:pt x="1142199" y="1836026"/>
                  </a:lnTo>
                  <a:lnTo>
                    <a:pt x="1181671" y="1814398"/>
                  </a:lnTo>
                  <a:lnTo>
                    <a:pt x="1219733" y="1790611"/>
                  </a:lnTo>
                  <a:lnTo>
                    <a:pt x="1256296" y="1764766"/>
                  </a:lnTo>
                  <a:lnTo>
                    <a:pt x="1291285" y="1736915"/>
                  </a:lnTo>
                  <a:lnTo>
                    <a:pt x="1324597" y="1707172"/>
                  </a:lnTo>
                  <a:lnTo>
                    <a:pt x="1356182" y="1675587"/>
                  </a:lnTo>
                  <a:lnTo>
                    <a:pt x="1385925" y="1642262"/>
                  </a:lnTo>
                  <a:lnTo>
                    <a:pt x="1413776" y="1607286"/>
                  </a:lnTo>
                  <a:lnTo>
                    <a:pt x="1439621" y="1570723"/>
                  </a:lnTo>
                  <a:lnTo>
                    <a:pt x="1463408" y="1532661"/>
                  </a:lnTo>
                  <a:lnTo>
                    <a:pt x="1485036" y="1493189"/>
                  </a:lnTo>
                  <a:lnTo>
                    <a:pt x="1504429" y="1452384"/>
                  </a:lnTo>
                  <a:lnTo>
                    <a:pt x="1521498" y="1410322"/>
                  </a:lnTo>
                  <a:lnTo>
                    <a:pt x="1536166" y="1367091"/>
                  </a:lnTo>
                  <a:lnTo>
                    <a:pt x="1548358" y="1322781"/>
                  </a:lnTo>
                  <a:lnTo>
                    <a:pt x="1557972" y="1277454"/>
                  </a:lnTo>
                  <a:lnTo>
                    <a:pt x="1564944" y="1231214"/>
                  </a:lnTo>
                  <a:lnTo>
                    <a:pt x="1569199" y="1184135"/>
                  </a:lnTo>
                  <a:lnTo>
                    <a:pt x="1570634" y="1136294"/>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66" name="Google Shape;66;p2"/>
            <p:cNvSpPr/>
            <p:nvPr/>
          </p:nvSpPr>
          <p:spPr>
            <a:xfrm>
              <a:off x="17398569" y="2717462"/>
              <a:ext cx="1570990" cy="1570990"/>
            </a:xfrm>
            <a:custGeom>
              <a:avLst/>
              <a:gdLst/>
              <a:ahLst/>
              <a:cxnLst/>
              <a:rect l="l" t="t" r="r" b="b"/>
              <a:pathLst>
                <a:path w="1570990" h="1570989" extrusionOk="0">
                  <a:moveTo>
                    <a:pt x="1570632" y="785316"/>
                  </a:moveTo>
                  <a:lnTo>
                    <a:pt x="1569199" y="833155"/>
                  </a:lnTo>
                  <a:lnTo>
                    <a:pt x="1564954" y="880236"/>
                  </a:lnTo>
                  <a:lnTo>
                    <a:pt x="1557980" y="926477"/>
                  </a:lnTo>
                  <a:lnTo>
                    <a:pt x="1548358" y="971795"/>
                  </a:lnTo>
                  <a:lnTo>
                    <a:pt x="1536171" y="1016109"/>
                  </a:lnTo>
                  <a:lnTo>
                    <a:pt x="1521500" y="1059337"/>
                  </a:lnTo>
                  <a:lnTo>
                    <a:pt x="1504429" y="1101396"/>
                  </a:lnTo>
                  <a:lnTo>
                    <a:pt x="1485039" y="1142204"/>
                  </a:lnTo>
                  <a:lnTo>
                    <a:pt x="1463413" y="1181678"/>
                  </a:lnTo>
                  <a:lnTo>
                    <a:pt x="1439632" y="1219738"/>
                  </a:lnTo>
                  <a:lnTo>
                    <a:pt x="1413778" y="1256301"/>
                  </a:lnTo>
                  <a:lnTo>
                    <a:pt x="1385935" y="1291284"/>
                  </a:lnTo>
                  <a:lnTo>
                    <a:pt x="1356183" y="1324605"/>
                  </a:lnTo>
                  <a:lnTo>
                    <a:pt x="1324605" y="1356183"/>
                  </a:lnTo>
                  <a:lnTo>
                    <a:pt x="1291284" y="1385935"/>
                  </a:lnTo>
                  <a:lnTo>
                    <a:pt x="1256301" y="1413778"/>
                  </a:lnTo>
                  <a:lnTo>
                    <a:pt x="1219738" y="1439632"/>
                  </a:lnTo>
                  <a:lnTo>
                    <a:pt x="1181678" y="1463413"/>
                  </a:lnTo>
                  <a:lnTo>
                    <a:pt x="1142204" y="1485039"/>
                  </a:lnTo>
                  <a:lnTo>
                    <a:pt x="1101396" y="1504429"/>
                  </a:lnTo>
                  <a:lnTo>
                    <a:pt x="1059337" y="1521500"/>
                  </a:lnTo>
                  <a:lnTo>
                    <a:pt x="1016109" y="1536171"/>
                  </a:lnTo>
                  <a:lnTo>
                    <a:pt x="971795" y="1548358"/>
                  </a:lnTo>
                  <a:lnTo>
                    <a:pt x="926477" y="1557980"/>
                  </a:lnTo>
                  <a:lnTo>
                    <a:pt x="880236" y="1564954"/>
                  </a:lnTo>
                  <a:lnTo>
                    <a:pt x="833155" y="1569199"/>
                  </a:lnTo>
                  <a:lnTo>
                    <a:pt x="785316" y="1570632"/>
                  </a:lnTo>
                  <a:lnTo>
                    <a:pt x="737477" y="1569199"/>
                  </a:lnTo>
                  <a:lnTo>
                    <a:pt x="690396" y="1564954"/>
                  </a:lnTo>
                  <a:lnTo>
                    <a:pt x="644155" y="1557980"/>
                  </a:lnTo>
                  <a:lnTo>
                    <a:pt x="598837" y="1548358"/>
                  </a:lnTo>
                  <a:lnTo>
                    <a:pt x="554523" y="1536171"/>
                  </a:lnTo>
                  <a:lnTo>
                    <a:pt x="511295" y="1521500"/>
                  </a:lnTo>
                  <a:lnTo>
                    <a:pt x="469236" y="1504429"/>
                  </a:lnTo>
                  <a:lnTo>
                    <a:pt x="428428" y="1485039"/>
                  </a:lnTo>
                  <a:lnTo>
                    <a:pt x="388953" y="1463413"/>
                  </a:lnTo>
                  <a:lnTo>
                    <a:pt x="350894" y="1439632"/>
                  </a:lnTo>
                  <a:lnTo>
                    <a:pt x="314331" y="1413778"/>
                  </a:lnTo>
                  <a:lnTo>
                    <a:pt x="279348" y="1385935"/>
                  </a:lnTo>
                  <a:lnTo>
                    <a:pt x="246027" y="1356183"/>
                  </a:lnTo>
                  <a:lnTo>
                    <a:pt x="214449" y="1324605"/>
                  </a:lnTo>
                  <a:lnTo>
                    <a:pt x="184697" y="1291284"/>
                  </a:lnTo>
                  <a:lnTo>
                    <a:pt x="156854" y="1256301"/>
                  </a:lnTo>
                  <a:lnTo>
                    <a:pt x="131000" y="1219738"/>
                  </a:lnTo>
                  <a:lnTo>
                    <a:pt x="107219" y="1181678"/>
                  </a:lnTo>
                  <a:lnTo>
                    <a:pt x="85592" y="1142204"/>
                  </a:lnTo>
                  <a:lnTo>
                    <a:pt x="66202" y="1101396"/>
                  </a:lnTo>
                  <a:lnTo>
                    <a:pt x="49131" y="1059337"/>
                  </a:lnTo>
                  <a:lnTo>
                    <a:pt x="34461" y="1016109"/>
                  </a:lnTo>
                  <a:lnTo>
                    <a:pt x="22274" y="971795"/>
                  </a:lnTo>
                  <a:lnTo>
                    <a:pt x="12652" y="926477"/>
                  </a:lnTo>
                  <a:lnTo>
                    <a:pt x="5678" y="880236"/>
                  </a:lnTo>
                  <a:lnTo>
                    <a:pt x="1433" y="833155"/>
                  </a:lnTo>
                  <a:lnTo>
                    <a:pt x="0" y="785316"/>
                  </a:lnTo>
                  <a:lnTo>
                    <a:pt x="1433" y="737477"/>
                  </a:lnTo>
                  <a:lnTo>
                    <a:pt x="5678" y="690396"/>
                  </a:lnTo>
                  <a:lnTo>
                    <a:pt x="12652" y="644155"/>
                  </a:lnTo>
                  <a:lnTo>
                    <a:pt x="22274" y="598837"/>
                  </a:lnTo>
                  <a:lnTo>
                    <a:pt x="34461" y="554523"/>
                  </a:lnTo>
                  <a:lnTo>
                    <a:pt x="49131" y="511295"/>
                  </a:lnTo>
                  <a:lnTo>
                    <a:pt x="66202" y="469236"/>
                  </a:lnTo>
                  <a:lnTo>
                    <a:pt x="85592" y="428428"/>
                  </a:lnTo>
                  <a:lnTo>
                    <a:pt x="107219" y="388953"/>
                  </a:lnTo>
                  <a:lnTo>
                    <a:pt x="131000" y="350894"/>
                  </a:lnTo>
                  <a:lnTo>
                    <a:pt x="156854" y="314331"/>
                  </a:lnTo>
                  <a:lnTo>
                    <a:pt x="184697" y="279348"/>
                  </a:lnTo>
                  <a:lnTo>
                    <a:pt x="214449" y="246027"/>
                  </a:lnTo>
                  <a:lnTo>
                    <a:pt x="246027" y="214449"/>
                  </a:lnTo>
                  <a:lnTo>
                    <a:pt x="279348" y="184697"/>
                  </a:lnTo>
                  <a:lnTo>
                    <a:pt x="314331" y="156854"/>
                  </a:lnTo>
                  <a:lnTo>
                    <a:pt x="350894" y="131000"/>
                  </a:lnTo>
                  <a:lnTo>
                    <a:pt x="388953" y="107219"/>
                  </a:lnTo>
                  <a:lnTo>
                    <a:pt x="428428" y="85592"/>
                  </a:lnTo>
                  <a:lnTo>
                    <a:pt x="469236" y="66202"/>
                  </a:lnTo>
                  <a:lnTo>
                    <a:pt x="511295" y="49131"/>
                  </a:lnTo>
                  <a:lnTo>
                    <a:pt x="554523" y="34461"/>
                  </a:lnTo>
                  <a:lnTo>
                    <a:pt x="598837" y="22274"/>
                  </a:lnTo>
                  <a:lnTo>
                    <a:pt x="644155" y="12652"/>
                  </a:lnTo>
                  <a:lnTo>
                    <a:pt x="690396" y="5678"/>
                  </a:lnTo>
                  <a:lnTo>
                    <a:pt x="737477" y="1433"/>
                  </a:lnTo>
                  <a:lnTo>
                    <a:pt x="785316" y="0"/>
                  </a:lnTo>
                  <a:lnTo>
                    <a:pt x="833155" y="1433"/>
                  </a:lnTo>
                  <a:lnTo>
                    <a:pt x="880236" y="5678"/>
                  </a:lnTo>
                  <a:lnTo>
                    <a:pt x="926477" y="12652"/>
                  </a:lnTo>
                  <a:lnTo>
                    <a:pt x="971795" y="22274"/>
                  </a:lnTo>
                  <a:lnTo>
                    <a:pt x="1016109" y="34461"/>
                  </a:lnTo>
                  <a:lnTo>
                    <a:pt x="1059337" y="49131"/>
                  </a:lnTo>
                  <a:lnTo>
                    <a:pt x="1101396" y="66202"/>
                  </a:lnTo>
                  <a:lnTo>
                    <a:pt x="1142204" y="85592"/>
                  </a:lnTo>
                  <a:lnTo>
                    <a:pt x="1181678" y="107219"/>
                  </a:lnTo>
                  <a:lnTo>
                    <a:pt x="1219738" y="131000"/>
                  </a:lnTo>
                  <a:lnTo>
                    <a:pt x="1256301" y="156854"/>
                  </a:lnTo>
                  <a:lnTo>
                    <a:pt x="1291284" y="184697"/>
                  </a:lnTo>
                  <a:lnTo>
                    <a:pt x="1324605" y="214449"/>
                  </a:lnTo>
                  <a:lnTo>
                    <a:pt x="1356183" y="246027"/>
                  </a:lnTo>
                  <a:lnTo>
                    <a:pt x="1385935" y="279348"/>
                  </a:lnTo>
                  <a:lnTo>
                    <a:pt x="1413778" y="314331"/>
                  </a:lnTo>
                  <a:lnTo>
                    <a:pt x="1439632" y="350894"/>
                  </a:lnTo>
                  <a:lnTo>
                    <a:pt x="1463413" y="388953"/>
                  </a:lnTo>
                  <a:lnTo>
                    <a:pt x="1485039" y="428428"/>
                  </a:lnTo>
                  <a:lnTo>
                    <a:pt x="1504429" y="469236"/>
                  </a:lnTo>
                  <a:lnTo>
                    <a:pt x="1521500" y="511295"/>
                  </a:lnTo>
                  <a:lnTo>
                    <a:pt x="1536171" y="554523"/>
                  </a:lnTo>
                  <a:lnTo>
                    <a:pt x="1548358" y="598837"/>
                  </a:lnTo>
                  <a:lnTo>
                    <a:pt x="1557980" y="644155"/>
                  </a:lnTo>
                  <a:lnTo>
                    <a:pt x="1564954" y="690396"/>
                  </a:lnTo>
                  <a:lnTo>
                    <a:pt x="1569199" y="737477"/>
                  </a:lnTo>
                  <a:lnTo>
                    <a:pt x="1570632" y="785316"/>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67" name="Google Shape;67;p2"/>
            <p:cNvSpPr/>
            <p:nvPr/>
          </p:nvSpPr>
          <p:spPr>
            <a:xfrm>
              <a:off x="17446307" y="2765199"/>
              <a:ext cx="1475740" cy="1475740"/>
            </a:xfrm>
            <a:custGeom>
              <a:avLst/>
              <a:gdLst/>
              <a:ahLst/>
              <a:cxnLst/>
              <a:rect l="l" t="t" r="r" b="b"/>
              <a:pathLst>
                <a:path w="1475740" h="1475739" extrusionOk="0">
                  <a:moveTo>
                    <a:pt x="737579" y="0"/>
                  </a:moveTo>
                  <a:lnTo>
                    <a:pt x="689082" y="1568"/>
                  </a:lnTo>
                  <a:lnTo>
                    <a:pt x="641424" y="6210"/>
                  </a:lnTo>
                  <a:lnTo>
                    <a:pt x="594700" y="13828"/>
                  </a:lnTo>
                  <a:lnTo>
                    <a:pt x="549008" y="24324"/>
                  </a:lnTo>
                  <a:lnTo>
                    <a:pt x="504445" y="37601"/>
                  </a:lnTo>
                  <a:lnTo>
                    <a:pt x="461109" y="53563"/>
                  </a:lnTo>
                  <a:lnTo>
                    <a:pt x="419096" y="72112"/>
                  </a:lnTo>
                  <a:lnTo>
                    <a:pt x="378504" y="93150"/>
                  </a:lnTo>
                  <a:lnTo>
                    <a:pt x="339430" y="116581"/>
                  </a:lnTo>
                  <a:lnTo>
                    <a:pt x="301972" y="142308"/>
                  </a:lnTo>
                  <a:lnTo>
                    <a:pt x="266226" y="170233"/>
                  </a:lnTo>
                  <a:lnTo>
                    <a:pt x="232289" y="200259"/>
                  </a:lnTo>
                  <a:lnTo>
                    <a:pt x="200259" y="232289"/>
                  </a:lnTo>
                  <a:lnTo>
                    <a:pt x="170233" y="266226"/>
                  </a:lnTo>
                  <a:lnTo>
                    <a:pt x="142308" y="301972"/>
                  </a:lnTo>
                  <a:lnTo>
                    <a:pt x="116581" y="339430"/>
                  </a:lnTo>
                  <a:lnTo>
                    <a:pt x="93150" y="378504"/>
                  </a:lnTo>
                  <a:lnTo>
                    <a:pt x="72112" y="419096"/>
                  </a:lnTo>
                  <a:lnTo>
                    <a:pt x="53563" y="461109"/>
                  </a:lnTo>
                  <a:lnTo>
                    <a:pt x="37601" y="504445"/>
                  </a:lnTo>
                  <a:lnTo>
                    <a:pt x="24324" y="549008"/>
                  </a:lnTo>
                  <a:lnTo>
                    <a:pt x="13828" y="594700"/>
                  </a:lnTo>
                  <a:lnTo>
                    <a:pt x="6210" y="641424"/>
                  </a:lnTo>
                  <a:lnTo>
                    <a:pt x="1568" y="689082"/>
                  </a:lnTo>
                  <a:lnTo>
                    <a:pt x="0" y="737579"/>
                  </a:lnTo>
                  <a:lnTo>
                    <a:pt x="1568" y="786076"/>
                  </a:lnTo>
                  <a:lnTo>
                    <a:pt x="6210" y="833735"/>
                  </a:lnTo>
                  <a:lnTo>
                    <a:pt x="13828" y="880459"/>
                  </a:lnTo>
                  <a:lnTo>
                    <a:pt x="24324" y="926151"/>
                  </a:lnTo>
                  <a:lnTo>
                    <a:pt x="37601" y="970713"/>
                  </a:lnTo>
                  <a:lnTo>
                    <a:pt x="53563" y="1014050"/>
                  </a:lnTo>
                  <a:lnTo>
                    <a:pt x="72112" y="1056062"/>
                  </a:lnTo>
                  <a:lnTo>
                    <a:pt x="93150" y="1096654"/>
                  </a:lnTo>
                  <a:lnTo>
                    <a:pt x="116581" y="1135728"/>
                  </a:lnTo>
                  <a:lnTo>
                    <a:pt x="142308" y="1173186"/>
                  </a:lnTo>
                  <a:lnTo>
                    <a:pt x="170233" y="1208933"/>
                  </a:lnTo>
                  <a:lnTo>
                    <a:pt x="200259" y="1242869"/>
                  </a:lnTo>
                  <a:lnTo>
                    <a:pt x="232289" y="1274899"/>
                  </a:lnTo>
                  <a:lnTo>
                    <a:pt x="266226" y="1304925"/>
                  </a:lnTo>
                  <a:lnTo>
                    <a:pt x="301972" y="1332850"/>
                  </a:lnTo>
                  <a:lnTo>
                    <a:pt x="339430" y="1358577"/>
                  </a:lnTo>
                  <a:lnTo>
                    <a:pt x="378504" y="1382008"/>
                  </a:lnTo>
                  <a:lnTo>
                    <a:pt x="419096" y="1403047"/>
                  </a:lnTo>
                  <a:lnTo>
                    <a:pt x="461109" y="1421595"/>
                  </a:lnTo>
                  <a:lnTo>
                    <a:pt x="504445" y="1437557"/>
                  </a:lnTo>
                  <a:lnTo>
                    <a:pt x="549008" y="1450834"/>
                  </a:lnTo>
                  <a:lnTo>
                    <a:pt x="594700" y="1461331"/>
                  </a:lnTo>
                  <a:lnTo>
                    <a:pt x="641424" y="1468948"/>
                  </a:lnTo>
                  <a:lnTo>
                    <a:pt x="689082" y="1473590"/>
                  </a:lnTo>
                  <a:lnTo>
                    <a:pt x="737579" y="1475159"/>
                  </a:lnTo>
                  <a:lnTo>
                    <a:pt x="786076" y="1473590"/>
                  </a:lnTo>
                  <a:lnTo>
                    <a:pt x="833735" y="1468948"/>
                  </a:lnTo>
                  <a:lnTo>
                    <a:pt x="880459" y="1461331"/>
                  </a:lnTo>
                  <a:lnTo>
                    <a:pt x="926151" y="1450834"/>
                  </a:lnTo>
                  <a:lnTo>
                    <a:pt x="970713" y="1437557"/>
                  </a:lnTo>
                  <a:lnTo>
                    <a:pt x="1014050" y="1421595"/>
                  </a:lnTo>
                  <a:lnTo>
                    <a:pt x="1056062" y="1403047"/>
                  </a:lnTo>
                  <a:lnTo>
                    <a:pt x="1096654" y="1382008"/>
                  </a:lnTo>
                  <a:lnTo>
                    <a:pt x="1135728" y="1358577"/>
                  </a:lnTo>
                  <a:lnTo>
                    <a:pt x="1173186" y="1332850"/>
                  </a:lnTo>
                  <a:lnTo>
                    <a:pt x="1208933" y="1304925"/>
                  </a:lnTo>
                  <a:lnTo>
                    <a:pt x="1242869" y="1274899"/>
                  </a:lnTo>
                  <a:lnTo>
                    <a:pt x="1274899" y="1242869"/>
                  </a:lnTo>
                  <a:lnTo>
                    <a:pt x="1304925" y="1208933"/>
                  </a:lnTo>
                  <a:lnTo>
                    <a:pt x="1332850" y="1173186"/>
                  </a:lnTo>
                  <a:lnTo>
                    <a:pt x="1358577" y="1135728"/>
                  </a:lnTo>
                  <a:lnTo>
                    <a:pt x="1382008" y="1096654"/>
                  </a:lnTo>
                  <a:lnTo>
                    <a:pt x="1403047" y="1056062"/>
                  </a:lnTo>
                  <a:lnTo>
                    <a:pt x="1421595" y="1014050"/>
                  </a:lnTo>
                  <a:lnTo>
                    <a:pt x="1437557" y="970713"/>
                  </a:lnTo>
                  <a:lnTo>
                    <a:pt x="1450834" y="926151"/>
                  </a:lnTo>
                  <a:lnTo>
                    <a:pt x="1461331" y="880459"/>
                  </a:lnTo>
                  <a:lnTo>
                    <a:pt x="1468948" y="833735"/>
                  </a:lnTo>
                  <a:lnTo>
                    <a:pt x="1473590" y="786076"/>
                  </a:lnTo>
                  <a:lnTo>
                    <a:pt x="1475159" y="737579"/>
                  </a:lnTo>
                  <a:lnTo>
                    <a:pt x="1473590" y="689082"/>
                  </a:lnTo>
                  <a:lnTo>
                    <a:pt x="1468948" y="641424"/>
                  </a:lnTo>
                  <a:lnTo>
                    <a:pt x="1461331" y="594700"/>
                  </a:lnTo>
                  <a:lnTo>
                    <a:pt x="1450834" y="549008"/>
                  </a:lnTo>
                  <a:lnTo>
                    <a:pt x="1437557" y="504445"/>
                  </a:lnTo>
                  <a:lnTo>
                    <a:pt x="1421595" y="461109"/>
                  </a:lnTo>
                  <a:lnTo>
                    <a:pt x="1403047" y="419096"/>
                  </a:lnTo>
                  <a:lnTo>
                    <a:pt x="1382008" y="378504"/>
                  </a:lnTo>
                  <a:lnTo>
                    <a:pt x="1358577" y="339430"/>
                  </a:lnTo>
                  <a:lnTo>
                    <a:pt x="1332850" y="301972"/>
                  </a:lnTo>
                  <a:lnTo>
                    <a:pt x="1304925" y="266226"/>
                  </a:lnTo>
                  <a:lnTo>
                    <a:pt x="1274899" y="232289"/>
                  </a:lnTo>
                  <a:lnTo>
                    <a:pt x="1242869" y="200259"/>
                  </a:lnTo>
                  <a:lnTo>
                    <a:pt x="1208933" y="170233"/>
                  </a:lnTo>
                  <a:lnTo>
                    <a:pt x="1173186" y="142308"/>
                  </a:lnTo>
                  <a:lnTo>
                    <a:pt x="1135728" y="116581"/>
                  </a:lnTo>
                  <a:lnTo>
                    <a:pt x="1096654" y="93150"/>
                  </a:lnTo>
                  <a:lnTo>
                    <a:pt x="1056062" y="72112"/>
                  </a:lnTo>
                  <a:lnTo>
                    <a:pt x="1014050" y="53563"/>
                  </a:lnTo>
                  <a:lnTo>
                    <a:pt x="970713" y="37601"/>
                  </a:lnTo>
                  <a:lnTo>
                    <a:pt x="926151" y="24324"/>
                  </a:lnTo>
                  <a:lnTo>
                    <a:pt x="880459" y="13828"/>
                  </a:lnTo>
                  <a:lnTo>
                    <a:pt x="833735" y="6210"/>
                  </a:lnTo>
                  <a:lnTo>
                    <a:pt x="786076" y="1568"/>
                  </a:lnTo>
                  <a:lnTo>
                    <a:pt x="737579"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68" name="Google Shape;68;p2"/>
            <p:cNvSpPr/>
            <p:nvPr/>
          </p:nvSpPr>
          <p:spPr>
            <a:xfrm>
              <a:off x="17670037" y="3026965"/>
              <a:ext cx="1028065" cy="835660"/>
            </a:xfrm>
            <a:custGeom>
              <a:avLst/>
              <a:gdLst/>
              <a:ahLst/>
              <a:cxnLst/>
              <a:rect l="l" t="t" r="r" b="b"/>
              <a:pathLst>
                <a:path w="1028065" h="835660" extrusionOk="0">
                  <a:moveTo>
                    <a:pt x="1027696" y="752092"/>
                  </a:moveTo>
                  <a:lnTo>
                    <a:pt x="16648" y="752092"/>
                  </a:lnTo>
                  <a:lnTo>
                    <a:pt x="16648" y="835649"/>
                  </a:lnTo>
                  <a:lnTo>
                    <a:pt x="1027696" y="835649"/>
                  </a:lnTo>
                  <a:lnTo>
                    <a:pt x="1027696" y="752092"/>
                  </a:lnTo>
                  <a:close/>
                </a:path>
                <a:path w="1028065" h="835660" extrusionOk="0">
                  <a:moveTo>
                    <a:pt x="204705" y="309142"/>
                  </a:moveTo>
                  <a:lnTo>
                    <a:pt x="121148" y="309142"/>
                  </a:lnTo>
                  <a:lnTo>
                    <a:pt x="121148" y="752092"/>
                  </a:lnTo>
                  <a:lnTo>
                    <a:pt x="380166" y="752092"/>
                  </a:lnTo>
                  <a:lnTo>
                    <a:pt x="204705" y="752081"/>
                  </a:lnTo>
                  <a:lnTo>
                    <a:pt x="204705" y="309142"/>
                  </a:lnTo>
                  <a:close/>
                </a:path>
                <a:path w="1028065" h="835660" extrusionOk="0">
                  <a:moveTo>
                    <a:pt x="555627" y="309152"/>
                  </a:moveTo>
                  <a:lnTo>
                    <a:pt x="472069" y="309152"/>
                  </a:lnTo>
                  <a:lnTo>
                    <a:pt x="472069" y="752092"/>
                  </a:lnTo>
                  <a:lnTo>
                    <a:pt x="555627" y="752092"/>
                  </a:lnTo>
                  <a:lnTo>
                    <a:pt x="555627" y="309152"/>
                  </a:lnTo>
                  <a:close/>
                </a:path>
                <a:path w="1028065" h="835660" extrusionOk="0">
                  <a:moveTo>
                    <a:pt x="731087" y="309152"/>
                  </a:moveTo>
                  <a:lnTo>
                    <a:pt x="647530" y="309152"/>
                  </a:lnTo>
                  <a:lnTo>
                    <a:pt x="647530" y="752092"/>
                  </a:lnTo>
                  <a:lnTo>
                    <a:pt x="731087" y="752092"/>
                  </a:lnTo>
                  <a:lnTo>
                    <a:pt x="731087" y="309152"/>
                  </a:lnTo>
                  <a:close/>
                </a:path>
                <a:path w="1028065" h="835660" extrusionOk="0">
                  <a:moveTo>
                    <a:pt x="906548" y="309152"/>
                  </a:moveTo>
                  <a:lnTo>
                    <a:pt x="822990" y="309152"/>
                  </a:lnTo>
                  <a:lnTo>
                    <a:pt x="822990" y="752092"/>
                  </a:lnTo>
                  <a:lnTo>
                    <a:pt x="906548" y="752092"/>
                  </a:lnTo>
                  <a:lnTo>
                    <a:pt x="906548" y="309152"/>
                  </a:lnTo>
                  <a:close/>
                </a:path>
                <a:path w="1028065" h="835660" extrusionOk="0">
                  <a:moveTo>
                    <a:pt x="906548" y="309142"/>
                  </a:moveTo>
                  <a:lnTo>
                    <a:pt x="296608" y="309142"/>
                  </a:lnTo>
                  <a:lnTo>
                    <a:pt x="296608" y="752081"/>
                  </a:lnTo>
                  <a:lnTo>
                    <a:pt x="380166" y="752081"/>
                  </a:lnTo>
                  <a:lnTo>
                    <a:pt x="380166" y="309152"/>
                  </a:lnTo>
                  <a:lnTo>
                    <a:pt x="906548" y="309152"/>
                  </a:lnTo>
                  <a:close/>
                </a:path>
                <a:path w="1028065" h="835660" extrusionOk="0">
                  <a:moveTo>
                    <a:pt x="513848" y="0"/>
                  </a:moveTo>
                  <a:lnTo>
                    <a:pt x="0" y="309142"/>
                  </a:lnTo>
                  <a:lnTo>
                    <a:pt x="1027696" y="309142"/>
                  </a:lnTo>
                  <a:lnTo>
                    <a:pt x="513848"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69" name="Google Shape;69;p2"/>
            <p:cNvPicPr preferRelativeResize="0"/>
            <p:nvPr/>
          </p:nvPicPr>
          <p:blipFill rotWithShape="1">
            <a:blip r:embed="rId3">
              <a:alphaModFix/>
            </a:blip>
            <a:srcRect/>
            <a:stretch/>
          </p:blipFill>
          <p:spPr>
            <a:xfrm>
              <a:off x="18111806" y="3088539"/>
              <a:ext cx="144163" cy="217145"/>
            </a:xfrm>
            <a:prstGeom prst="rect">
              <a:avLst/>
            </a:prstGeom>
            <a:noFill/>
            <a:ln>
              <a:noFill/>
            </a:ln>
          </p:spPr>
        </p:pic>
      </p:grpSp>
      <p:sp>
        <p:nvSpPr>
          <p:cNvPr id="70" name="Google Shape;70;p2"/>
          <p:cNvSpPr/>
          <p:nvPr/>
        </p:nvSpPr>
        <p:spPr>
          <a:xfrm>
            <a:off x="1289681" y="9884693"/>
            <a:ext cx="1892935" cy="1424305"/>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71" name="Google Shape;71;p2"/>
          <p:cNvSpPr/>
          <p:nvPr/>
        </p:nvSpPr>
        <p:spPr>
          <a:xfrm>
            <a:off x="1020292" y="3280615"/>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72" name="Google Shape;72;p2"/>
          <p:cNvSpPr/>
          <p:nvPr/>
        </p:nvSpPr>
        <p:spPr>
          <a:xfrm>
            <a:off x="1020292" y="4619762"/>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73" name="Google Shape;73;p2"/>
          <p:cNvSpPr/>
          <p:nvPr/>
        </p:nvSpPr>
        <p:spPr>
          <a:xfrm>
            <a:off x="1020292" y="5798863"/>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74" name="Google Shape;74;p2"/>
          <p:cNvSpPr/>
          <p:nvPr/>
        </p:nvSpPr>
        <p:spPr>
          <a:xfrm>
            <a:off x="1020292" y="6392747"/>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75" name="Google Shape;75;p2"/>
          <p:cNvSpPr/>
          <p:nvPr/>
        </p:nvSpPr>
        <p:spPr>
          <a:xfrm>
            <a:off x="1020292" y="7329557"/>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76" name="Google Shape;76;p2"/>
          <p:cNvSpPr/>
          <p:nvPr/>
        </p:nvSpPr>
        <p:spPr>
          <a:xfrm>
            <a:off x="1020292" y="8138719"/>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77" name="Google Shape;77;p2"/>
          <p:cNvSpPr/>
          <p:nvPr/>
        </p:nvSpPr>
        <p:spPr>
          <a:xfrm>
            <a:off x="1020292" y="9448200"/>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78" name="Google Shape;78;p2"/>
          <p:cNvGrpSpPr/>
          <p:nvPr/>
        </p:nvGrpSpPr>
        <p:grpSpPr>
          <a:xfrm>
            <a:off x="1490820" y="1165056"/>
            <a:ext cx="345440" cy="1066597"/>
            <a:chOff x="1490820" y="1165056"/>
            <a:chExt cx="345440" cy="1066597"/>
          </a:xfrm>
        </p:grpSpPr>
        <p:sp>
          <p:nvSpPr>
            <p:cNvPr id="79" name="Google Shape;79;p2"/>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80" name="Google Shape;80;p2"/>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81" name="Google Shape;81;p2"/>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82" name="Google Shape;82;p2"/>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83" name="Google Shape;83;p2"/>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84" name="Google Shape;84;p2"/>
          <p:cNvGrpSpPr/>
          <p:nvPr/>
        </p:nvGrpSpPr>
        <p:grpSpPr>
          <a:xfrm>
            <a:off x="19110947" y="10763357"/>
            <a:ext cx="888365" cy="440690"/>
            <a:chOff x="19110947" y="10763357"/>
            <a:chExt cx="888365" cy="440690"/>
          </a:xfrm>
        </p:grpSpPr>
        <p:sp>
          <p:nvSpPr>
            <p:cNvPr id="85" name="Google Shape;85;p2"/>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86" name="Google Shape;86;p2"/>
            <p:cNvPicPr preferRelativeResize="0"/>
            <p:nvPr/>
          </p:nvPicPr>
          <p:blipFill rotWithShape="1">
            <a:blip r:embed="rId4">
              <a:alphaModFix/>
            </a:blip>
            <a:srcRect/>
            <a:stretch/>
          </p:blipFill>
          <p:spPr>
            <a:xfrm>
              <a:off x="19427298" y="10814176"/>
              <a:ext cx="146341" cy="220433"/>
            </a:xfrm>
            <a:prstGeom prst="rect">
              <a:avLst/>
            </a:prstGeom>
            <a:noFill/>
            <a:ln>
              <a:noFill/>
            </a:ln>
          </p:spPr>
        </p:pic>
      </p:grpSp>
      <p:grpSp>
        <p:nvGrpSpPr>
          <p:cNvPr id="87" name="Google Shape;87;p2"/>
          <p:cNvGrpSpPr/>
          <p:nvPr/>
        </p:nvGrpSpPr>
        <p:grpSpPr>
          <a:xfrm>
            <a:off x="18752611" y="10195661"/>
            <a:ext cx="861048" cy="426925"/>
            <a:chOff x="18752611" y="10195661"/>
            <a:chExt cx="861048" cy="426925"/>
          </a:xfrm>
        </p:grpSpPr>
        <p:pic>
          <p:nvPicPr>
            <p:cNvPr id="88" name="Google Shape;88;p2"/>
            <p:cNvPicPr preferRelativeResize="0"/>
            <p:nvPr/>
          </p:nvPicPr>
          <p:blipFill rotWithShape="1">
            <a:blip r:embed="rId5">
              <a:alphaModFix/>
            </a:blip>
            <a:srcRect/>
            <a:stretch/>
          </p:blipFill>
          <p:spPr>
            <a:xfrm>
              <a:off x="18752611" y="10373243"/>
              <a:ext cx="502929" cy="249343"/>
            </a:xfrm>
            <a:prstGeom prst="rect">
              <a:avLst/>
            </a:prstGeom>
            <a:noFill/>
            <a:ln>
              <a:noFill/>
            </a:ln>
          </p:spPr>
        </p:pic>
        <p:pic>
          <p:nvPicPr>
            <p:cNvPr id="89" name="Google Shape;89;p2"/>
            <p:cNvPicPr preferRelativeResize="0"/>
            <p:nvPr/>
          </p:nvPicPr>
          <p:blipFill rotWithShape="1">
            <a:blip r:embed="rId6">
              <a:alphaModFix/>
            </a:blip>
            <a:srcRect/>
            <a:stretch/>
          </p:blipFill>
          <p:spPr>
            <a:xfrm>
              <a:off x="19274577" y="10195661"/>
              <a:ext cx="339082" cy="168120"/>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93"/>
        <p:cNvGrpSpPr/>
        <p:nvPr/>
      </p:nvGrpSpPr>
      <p:grpSpPr>
        <a:xfrm>
          <a:off x="0" y="0"/>
          <a:ext cx="0" cy="0"/>
          <a:chOff x="0" y="0"/>
          <a:chExt cx="0" cy="0"/>
        </a:xfrm>
      </p:grpSpPr>
      <p:sp>
        <p:nvSpPr>
          <p:cNvPr id="94" name="Google Shape;94;p3"/>
          <p:cNvSpPr txBox="1">
            <a:spLocks noGrp="1"/>
          </p:cNvSpPr>
          <p:nvPr>
            <p:ph type="title"/>
          </p:nvPr>
        </p:nvSpPr>
        <p:spPr>
          <a:xfrm>
            <a:off x="2157650" y="1280900"/>
            <a:ext cx="130437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Οδηγώντας ταξί στην Αττική σήμερα</a:t>
            </a:r>
            <a:endParaRPr sz="4050"/>
          </a:p>
        </p:txBody>
      </p:sp>
      <p:sp>
        <p:nvSpPr>
          <p:cNvPr id="95" name="Google Shape;95;p3"/>
          <p:cNvSpPr/>
          <p:nvPr/>
        </p:nvSpPr>
        <p:spPr>
          <a:xfrm>
            <a:off x="1477492" y="3567076"/>
            <a:ext cx="207010"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96" name="Google Shape;96;p3"/>
          <p:cNvSpPr txBox="1"/>
          <p:nvPr/>
        </p:nvSpPr>
        <p:spPr>
          <a:xfrm>
            <a:off x="1490825" y="3464875"/>
            <a:ext cx="15371700" cy="4435500"/>
          </a:xfrm>
          <a:prstGeom prst="rect">
            <a:avLst/>
          </a:prstGeom>
          <a:noFill/>
          <a:ln>
            <a:noFill/>
          </a:ln>
        </p:spPr>
        <p:txBody>
          <a:bodyPr spcFirstLastPara="1" wrap="square" lIns="0" tIns="43800" rIns="0" bIns="0" anchor="t" anchorCtr="0">
            <a:spAutoFit/>
          </a:bodyPr>
          <a:lstStyle/>
          <a:p>
            <a:pPr marL="365760" lvl="0" indent="0" algn="l" rtl="0">
              <a:lnSpc>
                <a:spcPct val="100000"/>
              </a:lnSpc>
              <a:spcBef>
                <a:spcPts val="0"/>
              </a:spcBef>
              <a:spcAft>
                <a:spcPts val="0"/>
              </a:spcAft>
              <a:buNone/>
            </a:pPr>
            <a:r>
              <a:rPr lang="el-GR" sz="2700" b="1" dirty="0">
                <a:solidFill>
                  <a:srgbClr val="001E52"/>
                </a:solidFill>
              </a:rPr>
              <a:t>Πρόσφατη έρευνα </a:t>
            </a:r>
            <a:r>
              <a:rPr lang="el-GR" sz="2700" b="1" dirty="0">
                <a:solidFill>
                  <a:srgbClr val="001E52"/>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 σε οδηγούς ταξί</a:t>
            </a:r>
            <a:endParaRPr sz="2700" dirty="0">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endParaRPr>
          </a:p>
          <a:p>
            <a:pPr marL="365760" lvl="0" indent="0" algn="l" rtl="0">
              <a:lnSpc>
                <a:spcPct val="100000"/>
              </a:lnSpc>
              <a:spcBef>
                <a:spcPts val="250"/>
              </a:spcBef>
              <a:spcAft>
                <a:spcPts val="0"/>
              </a:spcAft>
              <a:buNone/>
            </a:pPr>
            <a:r>
              <a:rPr lang="el-GR" sz="2700" b="1" dirty="0">
                <a:solidFill>
                  <a:srgbClr val="001E52"/>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(Μάιος 2024, 1.080 απαντήσεις),</a:t>
            </a:r>
            <a:r>
              <a:rPr lang="el-GR" sz="2700" b="1" dirty="0">
                <a:solidFill>
                  <a:srgbClr val="001E52"/>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rPr>
              <a:t> </a:t>
            </a:r>
            <a:r>
              <a:rPr lang="el-GR" sz="27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
                  </a:ext>
                </a:extLst>
              </a:rPr>
              <a:t>αναδεικνύει </a:t>
            </a:r>
            <a:r>
              <a:rPr lang="el-GR" sz="2700" b="1" dirty="0">
                <a:solidFill>
                  <a:srgbClr val="001E52"/>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rPr>
              <a:t> ότι:</a:t>
            </a:r>
            <a:endParaRPr sz="2700" dirty="0">
              <a:latin typeface="Arial"/>
              <a:ea typeface="Arial"/>
              <a:cs typeface="Arial"/>
              <a:sym typeface="Arial"/>
            </a:endParaRPr>
          </a:p>
          <a:p>
            <a:pPr marL="365125" marR="5080" lvl="0" indent="-384810" algn="l" rtl="0">
              <a:lnSpc>
                <a:spcPct val="109500"/>
              </a:lnSpc>
              <a:spcBef>
                <a:spcPts val="1595"/>
              </a:spcBef>
              <a:spcAft>
                <a:spcPts val="0"/>
              </a:spcAft>
              <a:buClr>
                <a:srgbClr val="001E52"/>
              </a:buClr>
              <a:buSzPts val="2700"/>
              <a:buFont typeface="Arial"/>
              <a:buAutoNum type="arabicPlain"/>
            </a:pPr>
            <a:r>
              <a:rPr lang="el-GR" sz="2700" b="1" dirty="0">
                <a:solidFill>
                  <a:srgbClr val="001E52"/>
                </a:solidFill>
                <a:latin typeface="Arial"/>
                <a:ea typeface="Arial"/>
                <a:cs typeface="Arial"/>
                <a:sym typeface="Arial"/>
              </a:rPr>
              <a:t>H πλειοψηφία αναγνωρίζει τα οφέλη του ηλεκτρικού ταξί 		</a:t>
            </a:r>
            <a:endParaRPr sz="2700" b="1" dirty="0">
              <a:solidFill>
                <a:srgbClr val="001E52"/>
              </a:solidFill>
              <a:latin typeface="Arial"/>
              <a:ea typeface="Arial"/>
              <a:cs typeface="Arial"/>
              <a:sym typeface="Arial"/>
            </a:endParaRPr>
          </a:p>
          <a:p>
            <a:pPr marL="457200" marR="5080" lvl="0" indent="0" algn="l" rtl="0">
              <a:lnSpc>
                <a:spcPct val="109500"/>
              </a:lnSpc>
              <a:spcBef>
                <a:spcPts val="1595"/>
              </a:spcBef>
              <a:spcAft>
                <a:spcPts val="0"/>
              </a:spcAft>
              <a:buNone/>
            </a:pPr>
            <a:r>
              <a:rPr lang="el-GR" sz="2700" b="1" dirty="0">
                <a:solidFill>
                  <a:srgbClr val="001E52"/>
                </a:solidFill>
              </a:rPr>
              <a:t> 	Ε</a:t>
            </a:r>
            <a:r>
              <a:rPr lang="el-GR" sz="2700" b="1" dirty="0">
                <a:solidFill>
                  <a:srgbClr val="001E52"/>
                </a:solidFill>
                <a:latin typeface="Arial"/>
                <a:ea typeface="Arial"/>
                <a:cs typeface="Arial"/>
                <a:sym typeface="Arial"/>
              </a:rPr>
              <a:t>ύκολο στην οδήγηση</a:t>
            </a:r>
            <a:endParaRPr sz="2700" dirty="0">
              <a:latin typeface="Arial"/>
              <a:ea typeface="Arial"/>
              <a:cs typeface="Arial"/>
              <a:sym typeface="Arial"/>
            </a:endParaRPr>
          </a:p>
          <a:p>
            <a:pPr marL="457200" lvl="0" indent="457200" algn="l" rtl="0">
              <a:lnSpc>
                <a:spcPct val="100000"/>
              </a:lnSpc>
              <a:spcBef>
                <a:spcPts val="250"/>
              </a:spcBef>
              <a:spcAft>
                <a:spcPts val="0"/>
              </a:spcAft>
              <a:buNone/>
            </a:pPr>
            <a:r>
              <a:rPr lang="el-GR" sz="2700" b="1" dirty="0">
                <a:solidFill>
                  <a:srgbClr val="001E52"/>
                </a:solidFill>
              </a:rPr>
              <a:t>Χ</a:t>
            </a:r>
            <a:r>
              <a:rPr lang="el-GR" sz="2700" b="1" dirty="0">
                <a:solidFill>
                  <a:srgbClr val="001E52"/>
                </a:solidFill>
                <a:latin typeface="Arial"/>
                <a:ea typeface="Arial"/>
                <a:cs typeface="Arial"/>
                <a:sym typeface="Arial"/>
              </a:rPr>
              <a:t>αμηλά κόστη συντήρησης</a:t>
            </a:r>
            <a:endParaRPr sz="2700" dirty="0">
              <a:latin typeface="Arial"/>
              <a:ea typeface="Arial"/>
              <a:cs typeface="Arial"/>
              <a:sym typeface="Arial"/>
            </a:endParaRPr>
          </a:p>
          <a:p>
            <a:pPr marL="0" lvl="0" indent="0" algn="l" rtl="0">
              <a:lnSpc>
                <a:spcPct val="100000"/>
              </a:lnSpc>
              <a:spcBef>
                <a:spcPts val="40"/>
              </a:spcBef>
              <a:spcAft>
                <a:spcPts val="0"/>
              </a:spcAft>
              <a:buNone/>
            </a:pPr>
            <a:endParaRPr sz="2700" dirty="0">
              <a:latin typeface="Arial"/>
              <a:ea typeface="Arial"/>
              <a:cs typeface="Arial"/>
              <a:sym typeface="Arial"/>
            </a:endParaRPr>
          </a:p>
          <a:p>
            <a:pPr marL="365125" lvl="0" indent="-384810" algn="l" rtl="0">
              <a:lnSpc>
                <a:spcPct val="107045"/>
              </a:lnSpc>
              <a:spcBef>
                <a:spcPts val="0"/>
              </a:spcBef>
              <a:spcAft>
                <a:spcPts val="0"/>
              </a:spcAft>
              <a:buClr>
                <a:srgbClr val="001E52"/>
              </a:buClr>
              <a:buSzPts val="2700"/>
              <a:buFont typeface="Arial"/>
              <a:buAutoNum type="arabicPlain" startAt="2"/>
            </a:pPr>
            <a:r>
              <a:rPr lang="el-GR" sz="2700" b="1" dirty="0">
                <a:solidFill>
                  <a:srgbClr val="001E52"/>
                </a:solidFill>
                <a:latin typeface="Arial"/>
                <a:ea typeface="Arial"/>
                <a:cs typeface="Arial"/>
                <a:sym typeface="Arial"/>
              </a:rPr>
              <a:t>Το 48% θα προχωρούσε</a:t>
            </a:r>
            <a:r>
              <a:rPr lang="el-GR" sz="2700" dirty="0"/>
              <a:t> </a:t>
            </a:r>
            <a:r>
              <a:rPr lang="el-GR" sz="2700" b="1" dirty="0">
                <a:solidFill>
                  <a:srgbClr val="001E52"/>
                </a:solidFill>
                <a:latin typeface="Arial"/>
                <a:ea typeface="Arial"/>
                <a:cs typeface="Arial"/>
                <a:sym typeface="Arial"/>
              </a:rPr>
              <a:t>στη μετάβαση εφόσον εξασφαλίζονται:</a:t>
            </a:r>
            <a:endParaRPr sz="2700" dirty="0">
              <a:latin typeface="Arial"/>
              <a:ea typeface="Arial"/>
              <a:cs typeface="Arial"/>
              <a:sym typeface="Arial"/>
            </a:endParaRPr>
          </a:p>
          <a:p>
            <a:pPr marL="528320" lvl="0" indent="386080" algn="l" rtl="0">
              <a:lnSpc>
                <a:spcPct val="100000"/>
              </a:lnSpc>
              <a:spcBef>
                <a:spcPts val="250"/>
              </a:spcBef>
              <a:spcAft>
                <a:spcPts val="0"/>
              </a:spcAft>
              <a:buNone/>
            </a:pPr>
            <a:r>
              <a:rPr lang="el-GR" sz="2700" b="1" dirty="0">
                <a:solidFill>
                  <a:srgbClr val="001E52"/>
                </a:solidFill>
                <a:latin typeface="Arial"/>
                <a:ea typeface="Arial"/>
                <a:cs typeface="Arial"/>
                <a:sym typeface="Arial"/>
              </a:rPr>
              <a:t>Δυνατότητα γρήγορης φόρτισης</a:t>
            </a:r>
            <a:endParaRPr sz="2700" dirty="0">
              <a:latin typeface="Arial"/>
              <a:ea typeface="Arial"/>
              <a:cs typeface="Arial"/>
              <a:sym typeface="Arial"/>
            </a:endParaRPr>
          </a:p>
          <a:p>
            <a:pPr marL="551180" lvl="0" indent="363219" algn="l" rtl="0">
              <a:lnSpc>
                <a:spcPct val="100000"/>
              </a:lnSpc>
              <a:spcBef>
                <a:spcPts val="250"/>
              </a:spcBef>
              <a:spcAft>
                <a:spcPts val="0"/>
              </a:spcAft>
              <a:buNone/>
            </a:pPr>
            <a:r>
              <a:rPr lang="el-GR" sz="2700" b="1" dirty="0">
                <a:solidFill>
                  <a:srgbClr val="001E52"/>
                </a:solidFill>
                <a:latin typeface="Arial"/>
                <a:ea typeface="Arial"/>
                <a:cs typeface="Arial"/>
                <a:sym typeface="Arial"/>
              </a:rPr>
              <a:t>Ύπαρξη προγράμματος ευνοϊκής χρηματοδότησης</a:t>
            </a:r>
            <a:endParaRPr sz="2700" dirty="0">
              <a:latin typeface="Arial"/>
              <a:ea typeface="Arial"/>
              <a:cs typeface="Arial"/>
              <a:sym typeface="Arial"/>
            </a:endParaRPr>
          </a:p>
        </p:txBody>
      </p:sp>
      <p:grpSp>
        <p:nvGrpSpPr>
          <p:cNvPr id="97" name="Google Shape;97;p3"/>
          <p:cNvGrpSpPr/>
          <p:nvPr/>
        </p:nvGrpSpPr>
        <p:grpSpPr>
          <a:xfrm>
            <a:off x="15891168" y="0"/>
            <a:ext cx="3395345" cy="4639150"/>
            <a:chOff x="15891168" y="0"/>
            <a:chExt cx="3395345" cy="4639150"/>
          </a:xfrm>
        </p:grpSpPr>
        <p:sp>
          <p:nvSpPr>
            <p:cNvPr id="98" name="Google Shape;98;p3"/>
            <p:cNvSpPr/>
            <p:nvPr/>
          </p:nvSpPr>
          <p:spPr>
            <a:xfrm>
              <a:off x="15891168" y="0"/>
              <a:ext cx="3395345"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99" name="Google Shape;99;p3"/>
            <p:cNvSpPr/>
            <p:nvPr/>
          </p:nvSpPr>
          <p:spPr>
            <a:xfrm>
              <a:off x="17398568" y="2366485"/>
              <a:ext cx="1570990" cy="2272665"/>
            </a:xfrm>
            <a:custGeom>
              <a:avLst/>
              <a:gdLst/>
              <a:ahLst/>
              <a:cxnLst/>
              <a:rect l="l" t="t" r="r" b="b"/>
              <a:pathLst>
                <a:path w="1570990" h="2272665" extrusionOk="0">
                  <a:moveTo>
                    <a:pt x="1570634" y="1136294"/>
                  </a:moveTo>
                  <a:lnTo>
                    <a:pt x="1569199" y="1088466"/>
                  </a:lnTo>
                  <a:lnTo>
                    <a:pt x="1564944" y="1041374"/>
                  </a:lnTo>
                  <a:lnTo>
                    <a:pt x="1557972" y="995133"/>
                  </a:lnTo>
                  <a:lnTo>
                    <a:pt x="1548358" y="949820"/>
                  </a:lnTo>
                  <a:lnTo>
                    <a:pt x="1536166" y="905510"/>
                  </a:lnTo>
                  <a:lnTo>
                    <a:pt x="1521498" y="862279"/>
                  </a:lnTo>
                  <a:lnTo>
                    <a:pt x="1504429" y="820216"/>
                  </a:lnTo>
                  <a:lnTo>
                    <a:pt x="1485036" y="779411"/>
                  </a:lnTo>
                  <a:lnTo>
                    <a:pt x="1463408" y="739940"/>
                  </a:lnTo>
                  <a:lnTo>
                    <a:pt x="1439621" y="701878"/>
                  </a:lnTo>
                  <a:lnTo>
                    <a:pt x="1413776" y="665314"/>
                  </a:lnTo>
                  <a:lnTo>
                    <a:pt x="1385925" y="630326"/>
                  </a:lnTo>
                  <a:lnTo>
                    <a:pt x="1356182" y="597014"/>
                  </a:lnTo>
                  <a:lnTo>
                    <a:pt x="1324597" y="565429"/>
                  </a:lnTo>
                  <a:lnTo>
                    <a:pt x="1291285" y="535686"/>
                  </a:lnTo>
                  <a:lnTo>
                    <a:pt x="1256296" y="507834"/>
                  </a:lnTo>
                  <a:lnTo>
                    <a:pt x="1219733" y="481977"/>
                  </a:lnTo>
                  <a:lnTo>
                    <a:pt x="1184224" y="459816"/>
                  </a:lnTo>
                  <a:lnTo>
                    <a:pt x="1440218" y="0"/>
                  </a:lnTo>
                  <a:lnTo>
                    <a:pt x="950188" y="368681"/>
                  </a:lnTo>
                  <a:lnTo>
                    <a:pt x="926477" y="363639"/>
                  </a:lnTo>
                  <a:lnTo>
                    <a:pt x="880237" y="356666"/>
                  </a:lnTo>
                  <a:lnTo>
                    <a:pt x="833145" y="352412"/>
                  </a:lnTo>
                  <a:lnTo>
                    <a:pt x="785317" y="350977"/>
                  </a:lnTo>
                  <a:lnTo>
                    <a:pt x="737476" y="352412"/>
                  </a:lnTo>
                  <a:lnTo>
                    <a:pt x="690397" y="356666"/>
                  </a:lnTo>
                  <a:lnTo>
                    <a:pt x="644156" y="363639"/>
                  </a:lnTo>
                  <a:lnTo>
                    <a:pt x="598830" y="373253"/>
                  </a:lnTo>
                  <a:lnTo>
                    <a:pt x="554520" y="385445"/>
                  </a:lnTo>
                  <a:lnTo>
                    <a:pt x="511289" y="400113"/>
                  </a:lnTo>
                  <a:lnTo>
                    <a:pt x="469226" y="417182"/>
                  </a:lnTo>
                  <a:lnTo>
                    <a:pt x="428421" y="436575"/>
                  </a:lnTo>
                  <a:lnTo>
                    <a:pt x="388950" y="458203"/>
                  </a:lnTo>
                  <a:lnTo>
                    <a:pt x="350888" y="481977"/>
                  </a:lnTo>
                  <a:lnTo>
                    <a:pt x="314325" y="507834"/>
                  </a:lnTo>
                  <a:lnTo>
                    <a:pt x="279349" y="535686"/>
                  </a:lnTo>
                  <a:lnTo>
                    <a:pt x="246024" y="565429"/>
                  </a:lnTo>
                  <a:lnTo>
                    <a:pt x="214439" y="597014"/>
                  </a:lnTo>
                  <a:lnTo>
                    <a:pt x="184696" y="630326"/>
                  </a:lnTo>
                  <a:lnTo>
                    <a:pt x="156845" y="665314"/>
                  </a:lnTo>
                  <a:lnTo>
                    <a:pt x="131000" y="701878"/>
                  </a:lnTo>
                  <a:lnTo>
                    <a:pt x="107213" y="739940"/>
                  </a:lnTo>
                  <a:lnTo>
                    <a:pt x="85585" y="779411"/>
                  </a:lnTo>
                  <a:lnTo>
                    <a:pt x="66192" y="820216"/>
                  </a:lnTo>
                  <a:lnTo>
                    <a:pt x="49123" y="862279"/>
                  </a:lnTo>
                  <a:lnTo>
                    <a:pt x="34455" y="905510"/>
                  </a:lnTo>
                  <a:lnTo>
                    <a:pt x="22275" y="949820"/>
                  </a:lnTo>
                  <a:lnTo>
                    <a:pt x="12649" y="995133"/>
                  </a:lnTo>
                  <a:lnTo>
                    <a:pt x="5676" y="1041374"/>
                  </a:lnTo>
                  <a:lnTo>
                    <a:pt x="1422" y="1088466"/>
                  </a:lnTo>
                  <a:lnTo>
                    <a:pt x="0" y="1136294"/>
                  </a:lnTo>
                  <a:lnTo>
                    <a:pt x="1422" y="1184135"/>
                  </a:lnTo>
                  <a:lnTo>
                    <a:pt x="5676" y="1231214"/>
                  </a:lnTo>
                  <a:lnTo>
                    <a:pt x="12649" y="1277454"/>
                  </a:lnTo>
                  <a:lnTo>
                    <a:pt x="22275" y="1322781"/>
                  </a:lnTo>
                  <a:lnTo>
                    <a:pt x="34455" y="1367091"/>
                  </a:lnTo>
                  <a:lnTo>
                    <a:pt x="49123" y="1410322"/>
                  </a:lnTo>
                  <a:lnTo>
                    <a:pt x="66192" y="1452384"/>
                  </a:lnTo>
                  <a:lnTo>
                    <a:pt x="85585" y="1493189"/>
                  </a:lnTo>
                  <a:lnTo>
                    <a:pt x="107213" y="1532661"/>
                  </a:lnTo>
                  <a:lnTo>
                    <a:pt x="131000" y="1570723"/>
                  </a:lnTo>
                  <a:lnTo>
                    <a:pt x="156845" y="1607286"/>
                  </a:lnTo>
                  <a:lnTo>
                    <a:pt x="184696" y="1642262"/>
                  </a:lnTo>
                  <a:lnTo>
                    <a:pt x="214439" y="1675587"/>
                  </a:lnTo>
                  <a:lnTo>
                    <a:pt x="246024" y="1707172"/>
                  </a:lnTo>
                  <a:lnTo>
                    <a:pt x="279349" y="1736915"/>
                  </a:lnTo>
                  <a:lnTo>
                    <a:pt x="314325" y="1764766"/>
                  </a:lnTo>
                  <a:lnTo>
                    <a:pt x="350888" y="1790611"/>
                  </a:lnTo>
                  <a:lnTo>
                    <a:pt x="386359" y="1812785"/>
                  </a:lnTo>
                  <a:lnTo>
                    <a:pt x="130365" y="2272601"/>
                  </a:lnTo>
                  <a:lnTo>
                    <a:pt x="620407" y="1903920"/>
                  </a:lnTo>
                  <a:lnTo>
                    <a:pt x="644156" y="1908962"/>
                  </a:lnTo>
                  <a:lnTo>
                    <a:pt x="690397" y="1915934"/>
                  </a:lnTo>
                  <a:lnTo>
                    <a:pt x="737476" y="1920176"/>
                  </a:lnTo>
                  <a:lnTo>
                    <a:pt x="785317" y="1921611"/>
                  </a:lnTo>
                  <a:lnTo>
                    <a:pt x="833145" y="1920176"/>
                  </a:lnTo>
                  <a:lnTo>
                    <a:pt x="880237" y="1915934"/>
                  </a:lnTo>
                  <a:lnTo>
                    <a:pt x="926477" y="1908962"/>
                  </a:lnTo>
                  <a:lnTo>
                    <a:pt x="971791" y="1899335"/>
                  </a:lnTo>
                  <a:lnTo>
                    <a:pt x="1016101" y="1887156"/>
                  </a:lnTo>
                  <a:lnTo>
                    <a:pt x="1059332" y="1872488"/>
                  </a:lnTo>
                  <a:lnTo>
                    <a:pt x="1101394" y="1855406"/>
                  </a:lnTo>
                  <a:lnTo>
                    <a:pt x="1142199" y="1836026"/>
                  </a:lnTo>
                  <a:lnTo>
                    <a:pt x="1181671" y="1814398"/>
                  </a:lnTo>
                  <a:lnTo>
                    <a:pt x="1219733" y="1790611"/>
                  </a:lnTo>
                  <a:lnTo>
                    <a:pt x="1256296" y="1764766"/>
                  </a:lnTo>
                  <a:lnTo>
                    <a:pt x="1291285" y="1736915"/>
                  </a:lnTo>
                  <a:lnTo>
                    <a:pt x="1324597" y="1707172"/>
                  </a:lnTo>
                  <a:lnTo>
                    <a:pt x="1356182" y="1675587"/>
                  </a:lnTo>
                  <a:lnTo>
                    <a:pt x="1385925" y="1642262"/>
                  </a:lnTo>
                  <a:lnTo>
                    <a:pt x="1413776" y="1607286"/>
                  </a:lnTo>
                  <a:lnTo>
                    <a:pt x="1439621" y="1570723"/>
                  </a:lnTo>
                  <a:lnTo>
                    <a:pt x="1463408" y="1532661"/>
                  </a:lnTo>
                  <a:lnTo>
                    <a:pt x="1485036" y="1493189"/>
                  </a:lnTo>
                  <a:lnTo>
                    <a:pt x="1504429" y="1452384"/>
                  </a:lnTo>
                  <a:lnTo>
                    <a:pt x="1521498" y="1410322"/>
                  </a:lnTo>
                  <a:lnTo>
                    <a:pt x="1536166" y="1367091"/>
                  </a:lnTo>
                  <a:lnTo>
                    <a:pt x="1548358" y="1322781"/>
                  </a:lnTo>
                  <a:lnTo>
                    <a:pt x="1557972" y="1277454"/>
                  </a:lnTo>
                  <a:lnTo>
                    <a:pt x="1564944" y="1231214"/>
                  </a:lnTo>
                  <a:lnTo>
                    <a:pt x="1569199" y="1184135"/>
                  </a:lnTo>
                  <a:lnTo>
                    <a:pt x="1570634" y="1136294"/>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00" name="Google Shape;100;p3"/>
            <p:cNvSpPr/>
            <p:nvPr/>
          </p:nvSpPr>
          <p:spPr>
            <a:xfrm>
              <a:off x="17398569" y="2717462"/>
              <a:ext cx="1570990" cy="1570990"/>
            </a:xfrm>
            <a:custGeom>
              <a:avLst/>
              <a:gdLst/>
              <a:ahLst/>
              <a:cxnLst/>
              <a:rect l="l" t="t" r="r" b="b"/>
              <a:pathLst>
                <a:path w="1570990" h="1570989" extrusionOk="0">
                  <a:moveTo>
                    <a:pt x="1570632" y="785316"/>
                  </a:moveTo>
                  <a:lnTo>
                    <a:pt x="1569199" y="833155"/>
                  </a:lnTo>
                  <a:lnTo>
                    <a:pt x="1564954" y="880236"/>
                  </a:lnTo>
                  <a:lnTo>
                    <a:pt x="1557980" y="926477"/>
                  </a:lnTo>
                  <a:lnTo>
                    <a:pt x="1548358" y="971795"/>
                  </a:lnTo>
                  <a:lnTo>
                    <a:pt x="1536171" y="1016109"/>
                  </a:lnTo>
                  <a:lnTo>
                    <a:pt x="1521500" y="1059337"/>
                  </a:lnTo>
                  <a:lnTo>
                    <a:pt x="1504429" y="1101396"/>
                  </a:lnTo>
                  <a:lnTo>
                    <a:pt x="1485039" y="1142204"/>
                  </a:lnTo>
                  <a:lnTo>
                    <a:pt x="1463413" y="1181678"/>
                  </a:lnTo>
                  <a:lnTo>
                    <a:pt x="1439632" y="1219738"/>
                  </a:lnTo>
                  <a:lnTo>
                    <a:pt x="1413778" y="1256301"/>
                  </a:lnTo>
                  <a:lnTo>
                    <a:pt x="1385935" y="1291284"/>
                  </a:lnTo>
                  <a:lnTo>
                    <a:pt x="1356183" y="1324605"/>
                  </a:lnTo>
                  <a:lnTo>
                    <a:pt x="1324605" y="1356183"/>
                  </a:lnTo>
                  <a:lnTo>
                    <a:pt x="1291284" y="1385935"/>
                  </a:lnTo>
                  <a:lnTo>
                    <a:pt x="1256301" y="1413778"/>
                  </a:lnTo>
                  <a:lnTo>
                    <a:pt x="1219738" y="1439632"/>
                  </a:lnTo>
                  <a:lnTo>
                    <a:pt x="1181678" y="1463413"/>
                  </a:lnTo>
                  <a:lnTo>
                    <a:pt x="1142204" y="1485039"/>
                  </a:lnTo>
                  <a:lnTo>
                    <a:pt x="1101396" y="1504429"/>
                  </a:lnTo>
                  <a:lnTo>
                    <a:pt x="1059337" y="1521500"/>
                  </a:lnTo>
                  <a:lnTo>
                    <a:pt x="1016109" y="1536171"/>
                  </a:lnTo>
                  <a:lnTo>
                    <a:pt x="971795" y="1548358"/>
                  </a:lnTo>
                  <a:lnTo>
                    <a:pt x="926477" y="1557980"/>
                  </a:lnTo>
                  <a:lnTo>
                    <a:pt x="880236" y="1564954"/>
                  </a:lnTo>
                  <a:lnTo>
                    <a:pt x="833155" y="1569199"/>
                  </a:lnTo>
                  <a:lnTo>
                    <a:pt x="785316" y="1570632"/>
                  </a:lnTo>
                  <a:lnTo>
                    <a:pt x="737477" y="1569199"/>
                  </a:lnTo>
                  <a:lnTo>
                    <a:pt x="690396" y="1564954"/>
                  </a:lnTo>
                  <a:lnTo>
                    <a:pt x="644155" y="1557980"/>
                  </a:lnTo>
                  <a:lnTo>
                    <a:pt x="598837" y="1548358"/>
                  </a:lnTo>
                  <a:lnTo>
                    <a:pt x="554523" y="1536171"/>
                  </a:lnTo>
                  <a:lnTo>
                    <a:pt x="511295" y="1521500"/>
                  </a:lnTo>
                  <a:lnTo>
                    <a:pt x="469236" y="1504429"/>
                  </a:lnTo>
                  <a:lnTo>
                    <a:pt x="428428" y="1485039"/>
                  </a:lnTo>
                  <a:lnTo>
                    <a:pt x="388953" y="1463413"/>
                  </a:lnTo>
                  <a:lnTo>
                    <a:pt x="350894" y="1439632"/>
                  </a:lnTo>
                  <a:lnTo>
                    <a:pt x="314331" y="1413778"/>
                  </a:lnTo>
                  <a:lnTo>
                    <a:pt x="279348" y="1385935"/>
                  </a:lnTo>
                  <a:lnTo>
                    <a:pt x="246027" y="1356183"/>
                  </a:lnTo>
                  <a:lnTo>
                    <a:pt x="214449" y="1324605"/>
                  </a:lnTo>
                  <a:lnTo>
                    <a:pt x="184697" y="1291284"/>
                  </a:lnTo>
                  <a:lnTo>
                    <a:pt x="156854" y="1256301"/>
                  </a:lnTo>
                  <a:lnTo>
                    <a:pt x="131000" y="1219738"/>
                  </a:lnTo>
                  <a:lnTo>
                    <a:pt x="107219" y="1181678"/>
                  </a:lnTo>
                  <a:lnTo>
                    <a:pt x="85592" y="1142204"/>
                  </a:lnTo>
                  <a:lnTo>
                    <a:pt x="66202" y="1101396"/>
                  </a:lnTo>
                  <a:lnTo>
                    <a:pt x="49131" y="1059337"/>
                  </a:lnTo>
                  <a:lnTo>
                    <a:pt x="34461" y="1016109"/>
                  </a:lnTo>
                  <a:lnTo>
                    <a:pt x="22274" y="971795"/>
                  </a:lnTo>
                  <a:lnTo>
                    <a:pt x="12652" y="926477"/>
                  </a:lnTo>
                  <a:lnTo>
                    <a:pt x="5678" y="880236"/>
                  </a:lnTo>
                  <a:lnTo>
                    <a:pt x="1433" y="833155"/>
                  </a:lnTo>
                  <a:lnTo>
                    <a:pt x="0" y="785316"/>
                  </a:lnTo>
                  <a:lnTo>
                    <a:pt x="1433" y="737477"/>
                  </a:lnTo>
                  <a:lnTo>
                    <a:pt x="5678" y="690396"/>
                  </a:lnTo>
                  <a:lnTo>
                    <a:pt x="12652" y="644155"/>
                  </a:lnTo>
                  <a:lnTo>
                    <a:pt x="22274" y="598837"/>
                  </a:lnTo>
                  <a:lnTo>
                    <a:pt x="34461" y="554523"/>
                  </a:lnTo>
                  <a:lnTo>
                    <a:pt x="49131" y="511295"/>
                  </a:lnTo>
                  <a:lnTo>
                    <a:pt x="66202" y="469236"/>
                  </a:lnTo>
                  <a:lnTo>
                    <a:pt x="85592" y="428428"/>
                  </a:lnTo>
                  <a:lnTo>
                    <a:pt x="107219" y="388953"/>
                  </a:lnTo>
                  <a:lnTo>
                    <a:pt x="131000" y="350894"/>
                  </a:lnTo>
                  <a:lnTo>
                    <a:pt x="156854" y="314331"/>
                  </a:lnTo>
                  <a:lnTo>
                    <a:pt x="184697" y="279348"/>
                  </a:lnTo>
                  <a:lnTo>
                    <a:pt x="214449" y="246027"/>
                  </a:lnTo>
                  <a:lnTo>
                    <a:pt x="246027" y="214449"/>
                  </a:lnTo>
                  <a:lnTo>
                    <a:pt x="279348" y="184697"/>
                  </a:lnTo>
                  <a:lnTo>
                    <a:pt x="314331" y="156854"/>
                  </a:lnTo>
                  <a:lnTo>
                    <a:pt x="350894" y="131000"/>
                  </a:lnTo>
                  <a:lnTo>
                    <a:pt x="388953" y="107219"/>
                  </a:lnTo>
                  <a:lnTo>
                    <a:pt x="428428" y="85592"/>
                  </a:lnTo>
                  <a:lnTo>
                    <a:pt x="469236" y="66202"/>
                  </a:lnTo>
                  <a:lnTo>
                    <a:pt x="511295" y="49131"/>
                  </a:lnTo>
                  <a:lnTo>
                    <a:pt x="554523" y="34461"/>
                  </a:lnTo>
                  <a:lnTo>
                    <a:pt x="598837" y="22274"/>
                  </a:lnTo>
                  <a:lnTo>
                    <a:pt x="644155" y="12652"/>
                  </a:lnTo>
                  <a:lnTo>
                    <a:pt x="690396" y="5678"/>
                  </a:lnTo>
                  <a:lnTo>
                    <a:pt x="737477" y="1433"/>
                  </a:lnTo>
                  <a:lnTo>
                    <a:pt x="785316" y="0"/>
                  </a:lnTo>
                  <a:lnTo>
                    <a:pt x="833155" y="1433"/>
                  </a:lnTo>
                  <a:lnTo>
                    <a:pt x="880236" y="5678"/>
                  </a:lnTo>
                  <a:lnTo>
                    <a:pt x="926477" y="12652"/>
                  </a:lnTo>
                  <a:lnTo>
                    <a:pt x="971795" y="22274"/>
                  </a:lnTo>
                  <a:lnTo>
                    <a:pt x="1016109" y="34461"/>
                  </a:lnTo>
                  <a:lnTo>
                    <a:pt x="1059337" y="49131"/>
                  </a:lnTo>
                  <a:lnTo>
                    <a:pt x="1101396" y="66202"/>
                  </a:lnTo>
                  <a:lnTo>
                    <a:pt x="1142204" y="85592"/>
                  </a:lnTo>
                  <a:lnTo>
                    <a:pt x="1181678" y="107219"/>
                  </a:lnTo>
                  <a:lnTo>
                    <a:pt x="1219738" y="131000"/>
                  </a:lnTo>
                  <a:lnTo>
                    <a:pt x="1256301" y="156854"/>
                  </a:lnTo>
                  <a:lnTo>
                    <a:pt x="1291284" y="184697"/>
                  </a:lnTo>
                  <a:lnTo>
                    <a:pt x="1324605" y="214449"/>
                  </a:lnTo>
                  <a:lnTo>
                    <a:pt x="1356183" y="246027"/>
                  </a:lnTo>
                  <a:lnTo>
                    <a:pt x="1385935" y="279348"/>
                  </a:lnTo>
                  <a:lnTo>
                    <a:pt x="1413778" y="314331"/>
                  </a:lnTo>
                  <a:lnTo>
                    <a:pt x="1439632" y="350894"/>
                  </a:lnTo>
                  <a:lnTo>
                    <a:pt x="1463413" y="388953"/>
                  </a:lnTo>
                  <a:lnTo>
                    <a:pt x="1485039" y="428428"/>
                  </a:lnTo>
                  <a:lnTo>
                    <a:pt x="1504429" y="469236"/>
                  </a:lnTo>
                  <a:lnTo>
                    <a:pt x="1521500" y="511295"/>
                  </a:lnTo>
                  <a:lnTo>
                    <a:pt x="1536171" y="554523"/>
                  </a:lnTo>
                  <a:lnTo>
                    <a:pt x="1548358" y="598837"/>
                  </a:lnTo>
                  <a:lnTo>
                    <a:pt x="1557980" y="644155"/>
                  </a:lnTo>
                  <a:lnTo>
                    <a:pt x="1564954" y="690396"/>
                  </a:lnTo>
                  <a:lnTo>
                    <a:pt x="1569199" y="737477"/>
                  </a:lnTo>
                  <a:lnTo>
                    <a:pt x="1570632" y="785316"/>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01" name="Google Shape;101;p3"/>
            <p:cNvSpPr/>
            <p:nvPr/>
          </p:nvSpPr>
          <p:spPr>
            <a:xfrm>
              <a:off x="17446307" y="2765199"/>
              <a:ext cx="1475740" cy="1475740"/>
            </a:xfrm>
            <a:custGeom>
              <a:avLst/>
              <a:gdLst/>
              <a:ahLst/>
              <a:cxnLst/>
              <a:rect l="l" t="t" r="r" b="b"/>
              <a:pathLst>
                <a:path w="1475740" h="1475739" extrusionOk="0">
                  <a:moveTo>
                    <a:pt x="737579" y="0"/>
                  </a:moveTo>
                  <a:lnTo>
                    <a:pt x="689082" y="1568"/>
                  </a:lnTo>
                  <a:lnTo>
                    <a:pt x="641424" y="6210"/>
                  </a:lnTo>
                  <a:lnTo>
                    <a:pt x="594700" y="13828"/>
                  </a:lnTo>
                  <a:lnTo>
                    <a:pt x="549008" y="24324"/>
                  </a:lnTo>
                  <a:lnTo>
                    <a:pt x="504445" y="37601"/>
                  </a:lnTo>
                  <a:lnTo>
                    <a:pt x="461109" y="53563"/>
                  </a:lnTo>
                  <a:lnTo>
                    <a:pt x="419096" y="72112"/>
                  </a:lnTo>
                  <a:lnTo>
                    <a:pt x="378504" y="93150"/>
                  </a:lnTo>
                  <a:lnTo>
                    <a:pt x="339430" y="116581"/>
                  </a:lnTo>
                  <a:lnTo>
                    <a:pt x="301972" y="142308"/>
                  </a:lnTo>
                  <a:lnTo>
                    <a:pt x="266226" y="170233"/>
                  </a:lnTo>
                  <a:lnTo>
                    <a:pt x="232289" y="200259"/>
                  </a:lnTo>
                  <a:lnTo>
                    <a:pt x="200259" y="232289"/>
                  </a:lnTo>
                  <a:lnTo>
                    <a:pt x="170233" y="266226"/>
                  </a:lnTo>
                  <a:lnTo>
                    <a:pt x="142308" y="301972"/>
                  </a:lnTo>
                  <a:lnTo>
                    <a:pt x="116581" y="339430"/>
                  </a:lnTo>
                  <a:lnTo>
                    <a:pt x="93150" y="378504"/>
                  </a:lnTo>
                  <a:lnTo>
                    <a:pt x="72112" y="419096"/>
                  </a:lnTo>
                  <a:lnTo>
                    <a:pt x="53563" y="461109"/>
                  </a:lnTo>
                  <a:lnTo>
                    <a:pt x="37601" y="504445"/>
                  </a:lnTo>
                  <a:lnTo>
                    <a:pt x="24324" y="549008"/>
                  </a:lnTo>
                  <a:lnTo>
                    <a:pt x="13828" y="594700"/>
                  </a:lnTo>
                  <a:lnTo>
                    <a:pt x="6210" y="641424"/>
                  </a:lnTo>
                  <a:lnTo>
                    <a:pt x="1568" y="689082"/>
                  </a:lnTo>
                  <a:lnTo>
                    <a:pt x="0" y="737579"/>
                  </a:lnTo>
                  <a:lnTo>
                    <a:pt x="1568" y="786076"/>
                  </a:lnTo>
                  <a:lnTo>
                    <a:pt x="6210" y="833735"/>
                  </a:lnTo>
                  <a:lnTo>
                    <a:pt x="13828" y="880459"/>
                  </a:lnTo>
                  <a:lnTo>
                    <a:pt x="24324" y="926151"/>
                  </a:lnTo>
                  <a:lnTo>
                    <a:pt x="37601" y="970713"/>
                  </a:lnTo>
                  <a:lnTo>
                    <a:pt x="53563" y="1014050"/>
                  </a:lnTo>
                  <a:lnTo>
                    <a:pt x="72112" y="1056062"/>
                  </a:lnTo>
                  <a:lnTo>
                    <a:pt x="93150" y="1096654"/>
                  </a:lnTo>
                  <a:lnTo>
                    <a:pt x="116581" y="1135728"/>
                  </a:lnTo>
                  <a:lnTo>
                    <a:pt x="142308" y="1173186"/>
                  </a:lnTo>
                  <a:lnTo>
                    <a:pt x="170233" y="1208933"/>
                  </a:lnTo>
                  <a:lnTo>
                    <a:pt x="200259" y="1242869"/>
                  </a:lnTo>
                  <a:lnTo>
                    <a:pt x="232289" y="1274899"/>
                  </a:lnTo>
                  <a:lnTo>
                    <a:pt x="266226" y="1304925"/>
                  </a:lnTo>
                  <a:lnTo>
                    <a:pt x="301972" y="1332850"/>
                  </a:lnTo>
                  <a:lnTo>
                    <a:pt x="339430" y="1358577"/>
                  </a:lnTo>
                  <a:lnTo>
                    <a:pt x="378504" y="1382008"/>
                  </a:lnTo>
                  <a:lnTo>
                    <a:pt x="419096" y="1403047"/>
                  </a:lnTo>
                  <a:lnTo>
                    <a:pt x="461109" y="1421595"/>
                  </a:lnTo>
                  <a:lnTo>
                    <a:pt x="504445" y="1437557"/>
                  </a:lnTo>
                  <a:lnTo>
                    <a:pt x="549008" y="1450834"/>
                  </a:lnTo>
                  <a:lnTo>
                    <a:pt x="594700" y="1461331"/>
                  </a:lnTo>
                  <a:lnTo>
                    <a:pt x="641424" y="1468948"/>
                  </a:lnTo>
                  <a:lnTo>
                    <a:pt x="689082" y="1473590"/>
                  </a:lnTo>
                  <a:lnTo>
                    <a:pt x="737579" y="1475159"/>
                  </a:lnTo>
                  <a:lnTo>
                    <a:pt x="786076" y="1473590"/>
                  </a:lnTo>
                  <a:lnTo>
                    <a:pt x="833735" y="1468948"/>
                  </a:lnTo>
                  <a:lnTo>
                    <a:pt x="880459" y="1461331"/>
                  </a:lnTo>
                  <a:lnTo>
                    <a:pt x="926151" y="1450834"/>
                  </a:lnTo>
                  <a:lnTo>
                    <a:pt x="970713" y="1437557"/>
                  </a:lnTo>
                  <a:lnTo>
                    <a:pt x="1014050" y="1421595"/>
                  </a:lnTo>
                  <a:lnTo>
                    <a:pt x="1056062" y="1403047"/>
                  </a:lnTo>
                  <a:lnTo>
                    <a:pt x="1096654" y="1382008"/>
                  </a:lnTo>
                  <a:lnTo>
                    <a:pt x="1135728" y="1358577"/>
                  </a:lnTo>
                  <a:lnTo>
                    <a:pt x="1173186" y="1332850"/>
                  </a:lnTo>
                  <a:lnTo>
                    <a:pt x="1208933" y="1304925"/>
                  </a:lnTo>
                  <a:lnTo>
                    <a:pt x="1242869" y="1274899"/>
                  </a:lnTo>
                  <a:lnTo>
                    <a:pt x="1274899" y="1242869"/>
                  </a:lnTo>
                  <a:lnTo>
                    <a:pt x="1304925" y="1208933"/>
                  </a:lnTo>
                  <a:lnTo>
                    <a:pt x="1332850" y="1173186"/>
                  </a:lnTo>
                  <a:lnTo>
                    <a:pt x="1358577" y="1135728"/>
                  </a:lnTo>
                  <a:lnTo>
                    <a:pt x="1382008" y="1096654"/>
                  </a:lnTo>
                  <a:lnTo>
                    <a:pt x="1403047" y="1056062"/>
                  </a:lnTo>
                  <a:lnTo>
                    <a:pt x="1421595" y="1014050"/>
                  </a:lnTo>
                  <a:lnTo>
                    <a:pt x="1437557" y="970713"/>
                  </a:lnTo>
                  <a:lnTo>
                    <a:pt x="1450834" y="926151"/>
                  </a:lnTo>
                  <a:lnTo>
                    <a:pt x="1461331" y="880459"/>
                  </a:lnTo>
                  <a:lnTo>
                    <a:pt x="1468948" y="833735"/>
                  </a:lnTo>
                  <a:lnTo>
                    <a:pt x="1473590" y="786076"/>
                  </a:lnTo>
                  <a:lnTo>
                    <a:pt x="1475159" y="737579"/>
                  </a:lnTo>
                  <a:lnTo>
                    <a:pt x="1473590" y="689082"/>
                  </a:lnTo>
                  <a:lnTo>
                    <a:pt x="1468948" y="641424"/>
                  </a:lnTo>
                  <a:lnTo>
                    <a:pt x="1461331" y="594700"/>
                  </a:lnTo>
                  <a:lnTo>
                    <a:pt x="1450834" y="549008"/>
                  </a:lnTo>
                  <a:lnTo>
                    <a:pt x="1437557" y="504445"/>
                  </a:lnTo>
                  <a:lnTo>
                    <a:pt x="1421595" y="461109"/>
                  </a:lnTo>
                  <a:lnTo>
                    <a:pt x="1403047" y="419096"/>
                  </a:lnTo>
                  <a:lnTo>
                    <a:pt x="1382008" y="378504"/>
                  </a:lnTo>
                  <a:lnTo>
                    <a:pt x="1358577" y="339430"/>
                  </a:lnTo>
                  <a:lnTo>
                    <a:pt x="1332850" y="301972"/>
                  </a:lnTo>
                  <a:lnTo>
                    <a:pt x="1304925" y="266226"/>
                  </a:lnTo>
                  <a:lnTo>
                    <a:pt x="1274899" y="232289"/>
                  </a:lnTo>
                  <a:lnTo>
                    <a:pt x="1242869" y="200259"/>
                  </a:lnTo>
                  <a:lnTo>
                    <a:pt x="1208933" y="170233"/>
                  </a:lnTo>
                  <a:lnTo>
                    <a:pt x="1173186" y="142308"/>
                  </a:lnTo>
                  <a:lnTo>
                    <a:pt x="1135728" y="116581"/>
                  </a:lnTo>
                  <a:lnTo>
                    <a:pt x="1096654" y="93150"/>
                  </a:lnTo>
                  <a:lnTo>
                    <a:pt x="1056062" y="72112"/>
                  </a:lnTo>
                  <a:lnTo>
                    <a:pt x="1014050" y="53563"/>
                  </a:lnTo>
                  <a:lnTo>
                    <a:pt x="970713" y="37601"/>
                  </a:lnTo>
                  <a:lnTo>
                    <a:pt x="926151" y="24324"/>
                  </a:lnTo>
                  <a:lnTo>
                    <a:pt x="880459" y="13828"/>
                  </a:lnTo>
                  <a:lnTo>
                    <a:pt x="833735" y="6210"/>
                  </a:lnTo>
                  <a:lnTo>
                    <a:pt x="786076" y="1568"/>
                  </a:lnTo>
                  <a:lnTo>
                    <a:pt x="737579"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02" name="Google Shape;102;p3"/>
            <p:cNvSpPr/>
            <p:nvPr/>
          </p:nvSpPr>
          <p:spPr>
            <a:xfrm>
              <a:off x="17670037" y="3026965"/>
              <a:ext cx="1028065" cy="835660"/>
            </a:xfrm>
            <a:custGeom>
              <a:avLst/>
              <a:gdLst/>
              <a:ahLst/>
              <a:cxnLst/>
              <a:rect l="l" t="t" r="r" b="b"/>
              <a:pathLst>
                <a:path w="1028065" h="835660" extrusionOk="0">
                  <a:moveTo>
                    <a:pt x="1027696" y="752092"/>
                  </a:moveTo>
                  <a:lnTo>
                    <a:pt x="16648" y="752092"/>
                  </a:lnTo>
                  <a:lnTo>
                    <a:pt x="16648" y="835649"/>
                  </a:lnTo>
                  <a:lnTo>
                    <a:pt x="1027696" y="835649"/>
                  </a:lnTo>
                  <a:lnTo>
                    <a:pt x="1027696" y="752092"/>
                  </a:lnTo>
                  <a:close/>
                </a:path>
                <a:path w="1028065" h="835660" extrusionOk="0">
                  <a:moveTo>
                    <a:pt x="204705" y="309142"/>
                  </a:moveTo>
                  <a:lnTo>
                    <a:pt x="121148" y="309142"/>
                  </a:lnTo>
                  <a:lnTo>
                    <a:pt x="121148" y="752092"/>
                  </a:lnTo>
                  <a:lnTo>
                    <a:pt x="380166" y="752092"/>
                  </a:lnTo>
                  <a:lnTo>
                    <a:pt x="204705" y="752081"/>
                  </a:lnTo>
                  <a:lnTo>
                    <a:pt x="204705" y="309142"/>
                  </a:lnTo>
                  <a:close/>
                </a:path>
                <a:path w="1028065" h="835660" extrusionOk="0">
                  <a:moveTo>
                    <a:pt x="555627" y="309152"/>
                  </a:moveTo>
                  <a:lnTo>
                    <a:pt x="472069" y="309152"/>
                  </a:lnTo>
                  <a:lnTo>
                    <a:pt x="472069" y="752092"/>
                  </a:lnTo>
                  <a:lnTo>
                    <a:pt x="555627" y="752092"/>
                  </a:lnTo>
                  <a:lnTo>
                    <a:pt x="555627" y="309152"/>
                  </a:lnTo>
                  <a:close/>
                </a:path>
                <a:path w="1028065" h="835660" extrusionOk="0">
                  <a:moveTo>
                    <a:pt x="731087" y="309152"/>
                  </a:moveTo>
                  <a:lnTo>
                    <a:pt x="647530" y="309152"/>
                  </a:lnTo>
                  <a:lnTo>
                    <a:pt x="647530" y="752092"/>
                  </a:lnTo>
                  <a:lnTo>
                    <a:pt x="731087" y="752092"/>
                  </a:lnTo>
                  <a:lnTo>
                    <a:pt x="731087" y="309152"/>
                  </a:lnTo>
                  <a:close/>
                </a:path>
                <a:path w="1028065" h="835660" extrusionOk="0">
                  <a:moveTo>
                    <a:pt x="906548" y="309152"/>
                  </a:moveTo>
                  <a:lnTo>
                    <a:pt x="822990" y="309152"/>
                  </a:lnTo>
                  <a:lnTo>
                    <a:pt x="822990" y="752092"/>
                  </a:lnTo>
                  <a:lnTo>
                    <a:pt x="906548" y="752092"/>
                  </a:lnTo>
                  <a:lnTo>
                    <a:pt x="906548" y="309152"/>
                  </a:lnTo>
                  <a:close/>
                </a:path>
                <a:path w="1028065" h="835660" extrusionOk="0">
                  <a:moveTo>
                    <a:pt x="906548" y="309142"/>
                  </a:moveTo>
                  <a:lnTo>
                    <a:pt x="296608" y="309142"/>
                  </a:lnTo>
                  <a:lnTo>
                    <a:pt x="296608" y="752081"/>
                  </a:lnTo>
                  <a:lnTo>
                    <a:pt x="380166" y="752081"/>
                  </a:lnTo>
                  <a:lnTo>
                    <a:pt x="380166" y="309152"/>
                  </a:lnTo>
                  <a:lnTo>
                    <a:pt x="906548" y="309152"/>
                  </a:lnTo>
                  <a:close/>
                </a:path>
                <a:path w="1028065" h="835660" extrusionOk="0">
                  <a:moveTo>
                    <a:pt x="513848" y="0"/>
                  </a:moveTo>
                  <a:lnTo>
                    <a:pt x="0" y="309142"/>
                  </a:lnTo>
                  <a:lnTo>
                    <a:pt x="1027696" y="309142"/>
                  </a:lnTo>
                  <a:lnTo>
                    <a:pt x="513848"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03" name="Google Shape;103;p3"/>
            <p:cNvPicPr preferRelativeResize="0"/>
            <p:nvPr/>
          </p:nvPicPr>
          <p:blipFill rotWithShape="1">
            <a:blip r:embed="rId3">
              <a:alphaModFix/>
            </a:blip>
            <a:srcRect/>
            <a:stretch/>
          </p:blipFill>
          <p:spPr>
            <a:xfrm>
              <a:off x="18111806" y="3088539"/>
              <a:ext cx="144163" cy="217145"/>
            </a:xfrm>
            <a:prstGeom prst="rect">
              <a:avLst/>
            </a:prstGeom>
            <a:noFill/>
            <a:ln>
              <a:noFill/>
            </a:ln>
          </p:spPr>
        </p:pic>
      </p:grpSp>
      <p:sp>
        <p:nvSpPr>
          <p:cNvPr id="104" name="Google Shape;104;p3"/>
          <p:cNvSpPr/>
          <p:nvPr/>
        </p:nvSpPr>
        <p:spPr>
          <a:xfrm>
            <a:off x="1289681" y="9884693"/>
            <a:ext cx="1892935" cy="1424305"/>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105" name="Google Shape;105;p3"/>
          <p:cNvGrpSpPr/>
          <p:nvPr/>
        </p:nvGrpSpPr>
        <p:grpSpPr>
          <a:xfrm>
            <a:off x="1490820" y="1165056"/>
            <a:ext cx="345440" cy="1066597"/>
            <a:chOff x="1490820" y="1165056"/>
            <a:chExt cx="345440" cy="1066597"/>
          </a:xfrm>
        </p:grpSpPr>
        <p:sp>
          <p:nvSpPr>
            <p:cNvPr id="106" name="Google Shape;106;p3"/>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07" name="Google Shape;107;p3"/>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08" name="Google Shape;108;p3"/>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109" name="Google Shape;109;p3"/>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10" name="Google Shape;110;p3"/>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111" name="Google Shape;111;p3"/>
          <p:cNvGrpSpPr/>
          <p:nvPr/>
        </p:nvGrpSpPr>
        <p:grpSpPr>
          <a:xfrm>
            <a:off x="19110947" y="10763357"/>
            <a:ext cx="888365" cy="440690"/>
            <a:chOff x="19110947" y="10763357"/>
            <a:chExt cx="888365" cy="440690"/>
          </a:xfrm>
        </p:grpSpPr>
        <p:sp>
          <p:nvSpPr>
            <p:cNvPr id="112" name="Google Shape;112;p3"/>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13" name="Google Shape;113;p3"/>
            <p:cNvPicPr preferRelativeResize="0"/>
            <p:nvPr/>
          </p:nvPicPr>
          <p:blipFill rotWithShape="1">
            <a:blip r:embed="rId4">
              <a:alphaModFix/>
            </a:blip>
            <a:srcRect/>
            <a:stretch/>
          </p:blipFill>
          <p:spPr>
            <a:xfrm>
              <a:off x="19427298" y="10814176"/>
              <a:ext cx="146341" cy="220433"/>
            </a:xfrm>
            <a:prstGeom prst="rect">
              <a:avLst/>
            </a:prstGeom>
            <a:noFill/>
            <a:ln>
              <a:noFill/>
            </a:ln>
          </p:spPr>
        </p:pic>
      </p:grpSp>
      <p:grpSp>
        <p:nvGrpSpPr>
          <p:cNvPr id="114" name="Google Shape;114;p3"/>
          <p:cNvGrpSpPr/>
          <p:nvPr/>
        </p:nvGrpSpPr>
        <p:grpSpPr>
          <a:xfrm>
            <a:off x="18752611" y="10195661"/>
            <a:ext cx="861048" cy="426925"/>
            <a:chOff x="18752611" y="10195661"/>
            <a:chExt cx="861048" cy="426925"/>
          </a:xfrm>
        </p:grpSpPr>
        <p:pic>
          <p:nvPicPr>
            <p:cNvPr id="115" name="Google Shape;115;p3"/>
            <p:cNvPicPr preferRelativeResize="0"/>
            <p:nvPr/>
          </p:nvPicPr>
          <p:blipFill rotWithShape="1">
            <a:blip r:embed="rId5">
              <a:alphaModFix/>
            </a:blip>
            <a:srcRect/>
            <a:stretch/>
          </p:blipFill>
          <p:spPr>
            <a:xfrm>
              <a:off x="18752611" y="10373243"/>
              <a:ext cx="502929" cy="249343"/>
            </a:xfrm>
            <a:prstGeom prst="rect">
              <a:avLst/>
            </a:prstGeom>
            <a:noFill/>
            <a:ln>
              <a:noFill/>
            </a:ln>
          </p:spPr>
        </p:pic>
        <p:pic>
          <p:nvPicPr>
            <p:cNvPr id="116" name="Google Shape;116;p3"/>
            <p:cNvPicPr preferRelativeResize="0"/>
            <p:nvPr/>
          </p:nvPicPr>
          <p:blipFill rotWithShape="1">
            <a:blip r:embed="rId6">
              <a:alphaModFix/>
            </a:blip>
            <a:srcRect/>
            <a:stretch/>
          </p:blipFill>
          <p:spPr>
            <a:xfrm>
              <a:off x="19274577" y="10195661"/>
              <a:ext cx="339082" cy="168120"/>
            </a:xfrm>
            <a:prstGeom prst="rect">
              <a:avLst/>
            </a:prstGeom>
            <a:noFill/>
            <a:ln>
              <a:noFill/>
            </a:ln>
          </p:spPr>
        </p:pic>
      </p:grpSp>
      <p:pic>
        <p:nvPicPr>
          <p:cNvPr id="117" name="Google Shape;117;p3"/>
          <p:cNvPicPr preferRelativeResize="0"/>
          <p:nvPr/>
        </p:nvPicPr>
        <p:blipFill rotWithShape="1">
          <a:blip r:embed="rId7">
            <a:alphaModFix/>
          </a:blip>
          <a:srcRect/>
          <a:stretch/>
        </p:blipFill>
        <p:spPr>
          <a:xfrm>
            <a:off x="1836245" y="5339887"/>
            <a:ext cx="107012" cy="161188"/>
          </a:xfrm>
          <a:prstGeom prst="rect">
            <a:avLst/>
          </a:prstGeom>
          <a:noFill/>
          <a:ln>
            <a:noFill/>
          </a:ln>
        </p:spPr>
      </p:pic>
      <p:pic>
        <p:nvPicPr>
          <p:cNvPr id="118" name="Google Shape;118;p3"/>
          <p:cNvPicPr preferRelativeResize="0"/>
          <p:nvPr/>
        </p:nvPicPr>
        <p:blipFill rotWithShape="1">
          <a:blip r:embed="rId7">
            <a:alphaModFix/>
          </a:blip>
          <a:srcRect/>
          <a:stretch/>
        </p:blipFill>
        <p:spPr>
          <a:xfrm>
            <a:off x="1836245" y="5821862"/>
            <a:ext cx="107012" cy="161188"/>
          </a:xfrm>
          <a:prstGeom prst="rect">
            <a:avLst/>
          </a:prstGeom>
          <a:noFill/>
          <a:ln>
            <a:noFill/>
          </a:ln>
        </p:spPr>
      </p:pic>
      <p:pic>
        <p:nvPicPr>
          <p:cNvPr id="119" name="Google Shape;119;p3"/>
          <p:cNvPicPr preferRelativeResize="0"/>
          <p:nvPr/>
        </p:nvPicPr>
        <p:blipFill rotWithShape="1">
          <a:blip r:embed="rId7">
            <a:alphaModFix/>
          </a:blip>
          <a:srcRect/>
          <a:stretch/>
        </p:blipFill>
        <p:spPr>
          <a:xfrm>
            <a:off x="1836245" y="7151337"/>
            <a:ext cx="107012" cy="161188"/>
          </a:xfrm>
          <a:prstGeom prst="rect">
            <a:avLst/>
          </a:prstGeom>
          <a:noFill/>
          <a:ln>
            <a:noFill/>
          </a:ln>
        </p:spPr>
      </p:pic>
      <p:pic>
        <p:nvPicPr>
          <p:cNvPr id="120" name="Google Shape;120;p3"/>
          <p:cNvPicPr preferRelativeResize="0"/>
          <p:nvPr/>
        </p:nvPicPr>
        <p:blipFill rotWithShape="1">
          <a:blip r:embed="rId7">
            <a:alphaModFix/>
          </a:blip>
          <a:srcRect/>
          <a:stretch/>
        </p:blipFill>
        <p:spPr>
          <a:xfrm>
            <a:off x="1836245" y="7612300"/>
            <a:ext cx="107012" cy="16118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Shape 124"/>
        <p:cNvGrpSpPr/>
        <p:nvPr/>
      </p:nvGrpSpPr>
      <p:grpSpPr>
        <a:xfrm>
          <a:off x="0" y="0"/>
          <a:ext cx="0" cy="0"/>
          <a:chOff x="0" y="0"/>
          <a:chExt cx="0" cy="0"/>
        </a:xfrm>
      </p:grpSpPr>
      <p:grpSp>
        <p:nvGrpSpPr>
          <p:cNvPr id="125" name="Google Shape;125;p4"/>
          <p:cNvGrpSpPr/>
          <p:nvPr/>
        </p:nvGrpSpPr>
        <p:grpSpPr>
          <a:xfrm>
            <a:off x="13679101" y="0"/>
            <a:ext cx="6424998" cy="11308556"/>
            <a:chOff x="13679101" y="0"/>
            <a:chExt cx="6424998" cy="11308556"/>
          </a:xfrm>
        </p:grpSpPr>
        <p:pic>
          <p:nvPicPr>
            <p:cNvPr id="126" name="Google Shape;126;p4"/>
            <p:cNvPicPr preferRelativeResize="0"/>
            <p:nvPr/>
          </p:nvPicPr>
          <p:blipFill rotWithShape="1">
            <a:blip r:embed="rId3">
              <a:alphaModFix/>
            </a:blip>
            <a:srcRect/>
            <a:stretch/>
          </p:blipFill>
          <p:spPr>
            <a:xfrm>
              <a:off x="13679101" y="0"/>
              <a:ext cx="6424998" cy="11308556"/>
            </a:xfrm>
            <a:prstGeom prst="rect">
              <a:avLst/>
            </a:prstGeom>
            <a:noFill/>
            <a:ln>
              <a:noFill/>
            </a:ln>
          </p:spPr>
        </p:pic>
        <p:sp>
          <p:nvSpPr>
            <p:cNvPr id="127" name="Google Shape;127;p4"/>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28" name="Google Shape;128;p4"/>
            <p:cNvPicPr preferRelativeResize="0"/>
            <p:nvPr/>
          </p:nvPicPr>
          <p:blipFill rotWithShape="1">
            <a:blip r:embed="rId4">
              <a:alphaModFix/>
            </a:blip>
            <a:srcRect/>
            <a:stretch/>
          </p:blipFill>
          <p:spPr>
            <a:xfrm>
              <a:off x="18752611" y="10373243"/>
              <a:ext cx="502929" cy="249343"/>
            </a:xfrm>
            <a:prstGeom prst="rect">
              <a:avLst/>
            </a:prstGeom>
            <a:noFill/>
            <a:ln>
              <a:noFill/>
            </a:ln>
          </p:spPr>
        </p:pic>
        <p:pic>
          <p:nvPicPr>
            <p:cNvPr id="129" name="Google Shape;129;p4"/>
            <p:cNvPicPr preferRelativeResize="0"/>
            <p:nvPr/>
          </p:nvPicPr>
          <p:blipFill rotWithShape="1">
            <a:blip r:embed="rId5">
              <a:alphaModFix/>
            </a:blip>
            <a:srcRect/>
            <a:stretch/>
          </p:blipFill>
          <p:spPr>
            <a:xfrm>
              <a:off x="19274577" y="10195661"/>
              <a:ext cx="339082" cy="168120"/>
            </a:xfrm>
            <a:prstGeom prst="rect">
              <a:avLst/>
            </a:prstGeom>
            <a:noFill/>
            <a:ln>
              <a:noFill/>
            </a:ln>
          </p:spPr>
        </p:pic>
      </p:grpSp>
      <p:sp>
        <p:nvSpPr>
          <p:cNvPr id="130" name="Google Shape;130;p4"/>
          <p:cNvSpPr txBox="1">
            <a:spLocks noGrp="1"/>
          </p:cNvSpPr>
          <p:nvPr>
            <p:ph type="title"/>
          </p:nvPr>
        </p:nvSpPr>
        <p:spPr>
          <a:xfrm>
            <a:off x="2061148" y="1261875"/>
            <a:ext cx="112302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Η Πρότασή μας: “ZAP Taxi Club”</a:t>
            </a:r>
            <a:endParaRPr sz="4050"/>
          </a:p>
        </p:txBody>
      </p:sp>
      <p:sp>
        <p:nvSpPr>
          <p:cNvPr id="131" name="Google Shape;131;p4"/>
          <p:cNvSpPr/>
          <p:nvPr/>
        </p:nvSpPr>
        <p:spPr>
          <a:xfrm>
            <a:off x="10797996" y="0"/>
            <a:ext cx="2766060" cy="2080895"/>
          </a:xfrm>
          <a:custGeom>
            <a:avLst/>
            <a:gdLst/>
            <a:ahLst/>
            <a:cxnLst/>
            <a:rect l="l" t="t" r="r" b="b"/>
            <a:pathLst>
              <a:path w="2766059" h="2080895" extrusionOk="0">
                <a:moveTo>
                  <a:pt x="2765444" y="0"/>
                </a:moveTo>
                <a:lnTo>
                  <a:pt x="1158341" y="0"/>
                </a:lnTo>
                <a:lnTo>
                  <a:pt x="0" y="2080585"/>
                </a:lnTo>
                <a:lnTo>
                  <a:pt x="276544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32" name="Google Shape;132;p4"/>
          <p:cNvSpPr txBox="1"/>
          <p:nvPr/>
        </p:nvSpPr>
        <p:spPr>
          <a:xfrm>
            <a:off x="1318650" y="2789425"/>
            <a:ext cx="12245400" cy="7140016"/>
          </a:xfrm>
          <a:prstGeom prst="rect">
            <a:avLst/>
          </a:prstGeom>
          <a:noFill/>
          <a:ln>
            <a:noFill/>
          </a:ln>
        </p:spPr>
        <p:txBody>
          <a:bodyPr spcFirstLastPara="1" wrap="square" lIns="0" tIns="12050" rIns="0" bIns="0" anchor="t" anchorCtr="0">
            <a:spAutoFit/>
          </a:bodyPr>
          <a:lstStyle/>
          <a:p>
            <a:pPr marL="12700" lvl="0" indent="0" algn="l" rtl="0">
              <a:lnSpc>
                <a:spcPct val="116666"/>
              </a:lnSpc>
              <a:spcBef>
                <a:spcPts val="0"/>
              </a:spcBef>
              <a:spcAft>
                <a:spcPts val="0"/>
              </a:spcAft>
              <a:buNone/>
            </a:pPr>
            <a:r>
              <a:rPr lang="el-GR" sz="2700" b="1" dirty="0">
                <a:solidFill>
                  <a:srgbClr val="001E52"/>
                </a:solidFill>
              </a:rPr>
              <a:t>Μια πρωτοβουλία των</a:t>
            </a:r>
            <a:r>
              <a:rPr lang="el-GR" sz="2700" dirty="0"/>
              <a:t> </a:t>
            </a:r>
            <a:r>
              <a:rPr lang="el-GR" sz="2700" b="1" dirty="0">
                <a:solidFill>
                  <a:srgbClr val="001E52"/>
                </a:solidFill>
              </a:rPr>
              <a:t>SIREC</a:t>
            </a:r>
            <a:r>
              <a:rPr lang="en-US" sz="2700" b="1" dirty="0">
                <a:solidFill>
                  <a:srgbClr val="001E52"/>
                </a:solidFill>
              </a:rPr>
              <a:t>E</a:t>
            </a:r>
            <a:r>
              <a:rPr lang="el-GR" sz="2700" b="1" dirty="0">
                <a:solidFill>
                  <a:srgbClr val="001E52"/>
                </a:solidFill>
              </a:rPr>
              <a:t>NERGY</a:t>
            </a:r>
            <a:r>
              <a:rPr lang="el-GR" sz="2700" b="1" dirty="0">
                <a:solidFill>
                  <a:srgbClr val="001E52"/>
                </a:solidFill>
                <a:latin typeface="Arial"/>
                <a:ea typeface="Arial"/>
                <a:cs typeface="Arial"/>
                <a:sym typeface="Arial"/>
              </a:rPr>
              <a:t> // FREENOW // ΕΘΝΙΚΗ LEASING</a:t>
            </a:r>
            <a:endParaRPr sz="2700" dirty="0">
              <a:latin typeface="Arial"/>
              <a:ea typeface="Arial"/>
              <a:cs typeface="Arial"/>
              <a:sym typeface="Arial"/>
            </a:endParaRPr>
          </a:p>
          <a:p>
            <a:pPr marL="12700" lvl="0" indent="0" algn="l" rtl="0">
              <a:lnSpc>
                <a:spcPct val="100000"/>
              </a:lnSpc>
              <a:spcBef>
                <a:spcPts val="2470"/>
              </a:spcBef>
              <a:spcAft>
                <a:spcPts val="0"/>
              </a:spcAft>
              <a:buNone/>
            </a:pPr>
            <a:r>
              <a:rPr lang="el-GR" sz="2700" b="1" dirty="0">
                <a:solidFill>
                  <a:srgbClr val="001E52"/>
                </a:solidFill>
                <a:latin typeface="Arial"/>
                <a:ea typeface="Arial"/>
                <a:cs typeface="Arial"/>
                <a:sym typeface="Arial"/>
              </a:rPr>
              <a:t>Αποστολή μας: Η μετάβαση στην ηλεκτροκίνηση</a:t>
            </a:r>
            <a:endParaRPr sz="2700" dirty="0">
              <a:latin typeface="Arial"/>
              <a:ea typeface="Arial"/>
              <a:cs typeface="Arial"/>
              <a:sym typeface="Arial"/>
            </a:endParaRPr>
          </a:p>
          <a:p>
            <a:pPr marL="0" lvl="0" indent="0" algn="l" rtl="0">
              <a:lnSpc>
                <a:spcPct val="100000"/>
              </a:lnSpc>
              <a:spcBef>
                <a:spcPts val="35"/>
              </a:spcBef>
              <a:spcAft>
                <a:spcPts val="0"/>
              </a:spcAft>
              <a:buNone/>
            </a:pPr>
            <a:endParaRPr sz="2700" dirty="0">
              <a:latin typeface="Arial"/>
              <a:ea typeface="Arial"/>
              <a:cs typeface="Arial"/>
              <a:sym typeface="Arial"/>
            </a:endParaRPr>
          </a:p>
          <a:p>
            <a:pPr marL="12700" lvl="0" indent="0" algn="l" rtl="0">
              <a:lnSpc>
                <a:spcPct val="100000"/>
              </a:lnSpc>
              <a:spcBef>
                <a:spcPts val="0"/>
              </a:spcBef>
              <a:spcAft>
                <a:spcPts val="0"/>
              </a:spcAft>
              <a:buNone/>
            </a:pPr>
            <a:r>
              <a:rPr lang="el-GR" sz="2700" b="1" dirty="0">
                <a:solidFill>
                  <a:srgbClr val="001E52"/>
                </a:solidFill>
                <a:latin typeface="Arial"/>
                <a:ea typeface="Arial"/>
                <a:cs typeface="Arial"/>
                <a:sym typeface="Arial"/>
              </a:rPr>
              <a:t>Στόχοι μας:</a:t>
            </a:r>
            <a:endParaRPr sz="2700" b="1" dirty="0">
              <a:solidFill>
                <a:srgbClr val="001E52"/>
              </a:solidFill>
              <a:latin typeface="Arial"/>
              <a:ea typeface="Arial"/>
              <a:cs typeface="Arial"/>
              <a:sym typeface="Arial"/>
            </a:endParaRPr>
          </a:p>
          <a:p>
            <a:pPr marL="12700" lvl="0" indent="0" algn="l" rtl="0">
              <a:lnSpc>
                <a:spcPct val="100000"/>
              </a:lnSpc>
              <a:spcBef>
                <a:spcPts val="0"/>
              </a:spcBef>
              <a:spcAft>
                <a:spcPts val="0"/>
              </a:spcAft>
              <a:buNone/>
            </a:pPr>
            <a:endParaRPr sz="2700" b="1" dirty="0">
              <a:solidFill>
                <a:srgbClr val="001E52"/>
              </a:solidFill>
            </a:endParaRPr>
          </a:p>
          <a:p>
            <a:pPr marL="0" lvl="0" indent="457200" algn="l" rtl="0">
              <a:lnSpc>
                <a:spcPct val="100000"/>
              </a:lnSpc>
              <a:spcBef>
                <a:spcPts val="0"/>
              </a:spcBef>
              <a:spcAft>
                <a:spcPts val="0"/>
              </a:spcAft>
              <a:buNone/>
            </a:pPr>
            <a:r>
              <a:rPr lang="el-GR" sz="2700" b="1" dirty="0">
                <a:solidFill>
                  <a:srgbClr val="001E52"/>
                </a:solidFill>
                <a:latin typeface="Arial"/>
                <a:ea typeface="Arial"/>
                <a:cs typeface="Arial"/>
                <a:sym typeface="Arial"/>
              </a:rPr>
              <a:t>1.000 νέα ηλεκτρικά ταξί στην Αττική στους ε</a:t>
            </a:r>
            <a:r>
              <a:rPr lang="el-GR" sz="2700" b="1" dirty="0">
                <a:solidFill>
                  <a:srgbClr val="001E52"/>
                </a:solidFill>
              </a:rPr>
              <a:t>πόμενους μήνες</a:t>
            </a:r>
            <a:r>
              <a:rPr lang="el-GR" sz="2700" b="1" dirty="0">
                <a:solidFill>
                  <a:srgbClr val="001E52"/>
                </a:solidFill>
                <a:latin typeface="Arial"/>
                <a:ea typeface="Arial"/>
                <a:cs typeface="Arial"/>
                <a:sym typeface="Arial"/>
              </a:rPr>
              <a:t> </a:t>
            </a:r>
            <a:br>
              <a:rPr lang="el-GR" sz="2700" b="1" dirty="0">
                <a:solidFill>
                  <a:srgbClr val="001E52"/>
                </a:solidFill>
                <a:latin typeface="Arial"/>
                <a:ea typeface="Arial"/>
                <a:cs typeface="Arial"/>
                <a:sym typeface="Arial"/>
              </a:rPr>
            </a:br>
            <a:endParaRPr sz="2700" b="1" dirty="0">
              <a:solidFill>
                <a:srgbClr val="001E52"/>
              </a:solidFill>
              <a:latin typeface="Arial"/>
              <a:ea typeface="Arial"/>
              <a:cs typeface="Arial"/>
              <a:sym typeface="Arial"/>
            </a:endParaRPr>
          </a:p>
          <a:p>
            <a:pPr marL="12700" marR="409575" lvl="0" indent="444500" algn="l" rtl="0">
              <a:lnSpc>
                <a:spcPct val="109500"/>
              </a:lnSpc>
              <a:spcBef>
                <a:spcPts val="5"/>
              </a:spcBef>
              <a:spcAft>
                <a:spcPts val="0"/>
              </a:spcAft>
              <a:buNone/>
            </a:pPr>
            <a:r>
              <a:rPr lang="el-GR" sz="2700" b="1" dirty="0">
                <a:solidFill>
                  <a:srgbClr val="001E52"/>
                </a:solidFill>
                <a:latin typeface="Arial"/>
                <a:ea typeface="Arial"/>
                <a:cs typeface="Arial"/>
                <a:sym typeface="Arial"/>
              </a:rPr>
              <a:t>Σταδιακή επέκταση του προγράμματος</a:t>
            </a:r>
            <a:endParaRPr sz="2700" dirty="0">
              <a:latin typeface="Arial"/>
              <a:ea typeface="Arial"/>
              <a:cs typeface="Arial"/>
              <a:sym typeface="Arial"/>
            </a:endParaRPr>
          </a:p>
          <a:p>
            <a:pPr marL="0" lvl="0" indent="0" algn="l" rtl="0">
              <a:lnSpc>
                <a:spcPct val="100000"/>
              </a:lnSpc>
              <a:spcBef>
                <a:spcPts val="35"/>
              </a:spcBef>
              <a:spcAft>
                <a:spcPts val="0"/>
              </a:spcAft>
              <a:buNone/>
            </a:pPr>
            <a:endParaRPr sz="2700" dirty="0">
              <a:latin typeface="Arial"/>
              <a:ea typeface="Arial"/>
              <a:cs typeface="Arial"/>
              <a:sym typeface="Arial"/>
            </a:endParaRPr>
          </a:p>
          <a:p>
            <a:pPr marL="12700" lvl="0" indent="0" algn="l" rtl="0">
              <a:lnSpc>
                <a:spcPct val="100000"/>
              </a:lnSpc>
              <a:spcBef>
                <a:spcPts val="0"/>
              </a:spcBef>
              <a:spcAft>
                <a:spcPts val="0"/>
              </a:spcAft>
              <a:buNone/>
            </a:pPr>
            <a:r>
              <a:rPr lang="el-GR" sz="2700" b="1" dirty="0">
                <a:solidFill>
                  <a:srgbClr val="001E52"/>
                </a:solidFill>
                <a:latin typeface="Arial"/>
                <a:ea typeface="Arial"/>
                <a:cs typeface="Arial"/>
                <a:sym typeface="Arial"/>
              </a:rPr>
              <a:t>Τι προσφέρουμε:</a:t>
            </a:r>
            <a:br>
              <a:rPr lang="el-GR" sz="2700" b="1" dirty="0">
                <a:solidFill>
                  <a:srgbClr val="001E52"/>
                </a:solidFill>
                <a:latin typeface="Arial"/>
                <a:ea typeface="Arial"/>
                <a:cs typeface="Arial"/>
                <a:sym typeface="Arial"/>
              </a:rPr>
            </a:br>
            <a:endParaRPr sz="2700" dirty="0">
              <a:latin typeface="Arial"/>
              <a:ea typeface="Arial"/>
              <a:cs typeface="Arial"/>
              <a:sym typeface="Arial"/>
            </a:endParaRPr>
          </a:p>
          <a:p>
            <a:pPr marL="713740" marR="2334260" lvl="0" indent="-55243" algn="l" rtl="0">
              <a:lnSpc>
                <a:spcPct val="109500"/>
              </a:lnSpc>
              <a:spcBef>
                <a:spcPts val="0"/>
              </a:spcBef>
              <a:spcAft>
                <a:spcPts val="0"/>
              </a:spcAft>
              <a:buNone/>
            </a:pPr>
            <a:r>
              <a:rPr lang="el-GR" sz="2700" b="1" dirty="0">
                <a:solidFill>
                  <a:srgbClr val="001E52"/>
                </a:solidFill>
                <a:latin typeface="Arial"/>
                <a:ea typeface="Arial"/>
                <a:cs typeface="Arial"/>
                <a:sym typeface="Arial"/>
              </a:rPr>
              <a:t>Δίκτυο ταχείας φόρτισης, </a:t>
            </a:r>
            <a:r>
              <a:rPr lang="el-GR" sz="2700" b="1" dirty="0">
                <a:solidFill>
                  <a:srgbClr val="001E52"/>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4"/>
                  </a:ext>
                </a:extLst>
              </a:rPr>
              <a:t>αποκλειστικής χρήσης  </a:t>
            </a:r>
            <a:endParaRPr sz="2700" dirty="0">
              <a:latin typeface="Arial"/>
              <a:ea typeface="Arial"/>
              <a:cs typeface="Arial"/>
              <a:sym typeface="Arial"/>
            </a:endParaRPr>
          </a:p>
          <a:p>
            <a:pPr marL="713740" marR="5080" lvl="0" indent="0" algn="l" rtl="0">
              <a:lnSpc>
                <a:spcPct val="109090"/>
              </a:lnSpc>
              <a:spcBef>
                <a:spcPts val="1690"/>
              </a:spcBef>
              <a:spcAft>
                <a:spcPts val="0"/>
              </a:spcAft>
              <a:buNone/>
            </a:pPr>
            <a:r>
              <a:rPr lang="el-GR" sz="27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4ε</a:t>
            </a:r>
            <a:r>
              <a:rPr lang="el-GR" sz="2700" b="1" dirty="0">
                <a:solidFill>
                  <a:srgbClr val="001E52"/>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τή ή 5ετή </a:t>
            </a:r>
            <a:r>
              <a:rPr lang="el-GR" sz="2700" b="1" dirty="0">
                <a:solidFill>
                  <a:srgbClr val="001E52"/>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χρηματοδότηση με ασφαλιστική κάλυψη, συντήρηση οχήματος</a:t>
            </a:r>
            <a:endParaRPr sz="2700" dirty="0">
              <a:latin typeface="Arial"/>
              <a:ea typeface="Arial"/>
              <a:cs typeface="Arial"/>
              <a:sym typeface="Arial"/>
            </a:endParaRPr>
          </a:p>
          <a:p>
            <a:pPr marL="713740" lvl="0" indent="0" algn="l" rtl="0">
              <a:lnSpc>
                <a:spcPct val="100000"/>
              </a:lnSpc>
              <a:spcBef>
                <a:spcPts val="1035"/>
              </a:spcBef>
              <a:spcAft>
                <a:spcPts val="0"/>
              </a:spcAft>
              <a:buNone/>
            </a:pPr>
            <a:r>
              <a:rPr lang="el-GR" sz="2700" b="1" dirty="0">
                <a:solidFill>
                  <a:srgbClr val="001E52"/>
                </a:solidFill>
                <a:latin typeface="Arial"/>
                <a:ea typeface="Arial"/>
                <a:cs typeface="Arial"/>
                <a:sym typeface="Arial"/>
              </a:rPr>
              <a:t>Προτεραιότητα στις διαδρομές για τα ηλεκτρικά ταξί</a:t>
            </a:r>
            <a:endParaRPr sz="2700" dirty="0">
              <a:latin typeface="Arial"/>
              <a:ea typeface="Arial"/>
              <a:cs typeface="Arial"/>
              <a:sym typeface="Arial"/>
            </a:endParaRPr>
          </a:p>
        </p:txBody>
      </p:sp>
      <p:sp>
        <p:nvSpPr>
          <p:cNvPr id="133" name="Google Shape;133;p4"/>
          <p:cNvSpPr/>
          <p:nvPr/>
        </p:nvSpPr>
        <p:spPr>
          <a:xfrm>
            <a:off x="996591" y="2866917"/>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34" name="Google Shape;134;p4"/>
          <p:cNvSpPr/>
          <p:nvPr/>
        </p:nvSpPr>
        <p:spPr>
          <a:xfrm>
            <a:off x="996591" y="3644940"/>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35" name="Google Shape;135;p4"/>
          <p:cNvSpPr/>
          <p:nvPr/>
        </p:nvSpPr>
        <p:spPr>
          <a:xfrm>
            <a:off x="996591" y="4459550"/>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36" name="Google Shape;136;p4"/>
          <p:cNvPicPr preferRelativeResize="0"/>
          <p:nvPr/>
        </p:nvPicPr>
        <p:blipFill rotWithShape="1">
          <a:blip r:embed="rId6">
            <a:alphaModFix/>
          </a:blip>
          <a:srcRect/>
          <a:stretch/>
        </p:blipFill>
        <p:spPr>
          <a:xfrm>
            <a:off x="1725545" y="7871387"/>
            <a:ext cx="107012" cy="161188"/>
          </a:xfrm>
          <a:prstGeom prst="rect">
            <a:avLst/>
          </a:prstGeom>
          <a:noFill/>
          <a:ln>
            <a:noFill/>
          </a:ln>
        </p:spPr>
      </p:pic>
      <p:pic>
        <p:nvPicPr>
          <p:cNvPr id="137" name="Google Shape;137;p4"/>
          <p:cNvPicPr preferRelativeResize="0"/>
          <p:nvPr/>
        </p:nvPicPr>
        <p:blipFill rotWithShape="1">
          <a:blip r:embed="rId6">
            <a:alphaModFix/>
          </a:blip>
          <a:srcRect/>
          <a:stretch/>
        </p:blipFill>
        <p:spPr>
          <a:xfrm>
            <a:off x="1725545" y="8576687"/>
            <a:ext cx="107012" cy="161188"/>
          </a:xfrm>
          <a:prstGeom prst="rect">
            <a:avLst/>
          </a:prstGeom>
          <a:noFill/>
          <a:ln>
            <a:noFill/>
          </a:ln>
        </p:spPr>
      </p:pic>
      <p:grpSp>
        <p:nvGrpSpPr>
          <p:cNvPr id="138" name="Google Shape;138;p4"/>
          <p:cNvGrpSpPr/>
          <p:nvPr/>
        </p:nvGrpSpPr>
        <p:grpSpPr>
          <a:xfrm>
            <a:off x="1490820" y="1165056"/>
            <a:ext cx="345440" cy="1066597"/>
            <a:chOff x="1490820" y="1165056"/>
            <a:chExt cx="345440" cy="1066597"/>
          </a:xfrm>
        </p:grpSpPr>
        <p:sp>
          <p:nvSpPr>
            <p:cNvPr id="139" name="Google Shape;139;p4"/>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40" name="Google Shape;140;p4"/>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41" name="Google Shape;141;p4"/>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142" name="Google Shape;142;p4"/>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43" name="Google Shape;143;p4"/>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44" name="Google Shape;144;p4"/>
          <p:cNvSpPr/>
          <p:nvPr/>
        </p:nvSpPr>
        <p:spPr>
          <a:xfrm>
            <a:off x="996591" y="6978912"/>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45" name="Google Shape;145;p4"/>
          <p:cNvSpPr/>
          <p:nvPr/>
        </p:nvSpPr>
        <p:spPr>
          <a:xfrm>
            <a:off x="1307782" y="10847806"/>
            <a:ext cx="612775" cy="461009"/>
          </a:xfrm>
          <a:custGeom>
            <a:avLst/>
            <a:gdLst/>
            <a:ahLst/>
            <a:cxnLst/>
            <a:rect l="l" t="t" r="r" b="b"/>
            <a:pathLst>
              <a:path w="612775" h="461009" extrusionOk="0">
                <a:moveTo>
                  <a:pt x="612400" y="0"/>
                </a:moveTo>
                <a:lnTo>
                  <a:pt x="0" y="460750"/>
                </a:lnTo>
                <a:lnTo>
                  <a:pt x="355884" y="460750"/>
                </a:lnTo>
                <a:lnTo>
                  <a:pt x="612400"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46" name="Google Shape;146;p4"/>
          <p:cNvPicPr preferRelativeResize="0"/>
          <p:nvPr/>
        </p:nvPicPr>
        <p:blipFill rotWithShape="1">
          <a:blip r:embed="rId6">
            <a:alphaModFix/>
          </a:blip>
          <a:srcRect/>
          <a:stretch/>
        </p:blipFill>
        <p:spPr>
          <a:xfrm>
            <a:off x="1560658" y="5399775"/>
            <a:ext cx="107012" cy="161188"/>
          </a:xfrm>
          <a:prstGeom prst="rect">
            <a:avLst/>
          </a:prstGeom>
          <a:noFill/>
          <a:ln>
            <a:noFill/>
          </a:ln>
        </p:spPr>
      </p:pic>
      <p:pic>
        <p:nvPicPr>
          <p:cNvPr id="147" name="Google Shape;147;p4"/>
          <p:cNvPicPr preferRelativeResize="0"/>
          <p:nvPr/>
        </p:nvPicPr>
        <p:blipFill rotWithShape="1">
          <a:blip r:embed="rId6">
            <a:alphaModFix/>
          </a:blip>
          <a:srcRect/>
          <a:stretch/>
        </p:blipFill>
        <p:spPr>
          <a:xfrm>
            <a:off x="1560658" y="6161775"/>
            <a:ext cx="107012" cy="161188"/>
          </a:xfrm>
          <a:prstGeom prst="rect">
            <a:avLst/>
          </a:prstGeom>
          <a:noFill/>
          <a:ln>
            <a:noFill/>
          </a:ln>
        </p:spPr>
      </p:pic>
      <p:pic>
        <p:nvPicPr>
          <p:cNvPr id="148" name="Google Shape;148;p4"/>
          <p:cNvPicPr preferRelativeResize="0"/>
          <p:nvPr/>
        </p:nvPicPr>
        <p:blipFill rotWithShape="1">
          <a:blip r:embed="rId6">
            <a:alphaModFix/>
          </a:blip>
          <a:srcRect/>
          <a:stretch/>
        </p:blipFill>
        <p:spPr>
          <a:xfrm>
            <a:off x="1725545" y="9585575"/>
            <a:ext cx="107012" cy="16118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g2e68c0a62c9_1_23"/>
          <p:cNvSpPr txBox="1">
            <a:spLocks noGrp="1"/>
          </p:cNvSpPr>
          <p:nvPr>
            <p:ph type="title"/>
          </p:nvPr>
        </p:nvSpPr>
        <p:spPr>
          <a:xfrm>
            <a:off x="2043622" y="1165050"/>
            <a:ext cx="118146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H SirecEnergy </a:t>
            </a:r>
            <a:endParaRPr sz="4050"/>
          </a:p>
        </p:txBody>
      </p:sp>
      <p:sp>
        <p:nvSpPr>
          <p:cNvPr id="154" name="Google Shape;154;g2e68c0a62c9_1_23"/>
          <p:cNvSpPr/>
          <p:nvPr/>
        </p:nvSpPr>
        <p:spPr>
          <a:xfrm>
            <a:off x="1289681" y="9884693"/>
            <a:ext cx="1892935" cy="1424304"/>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55" name="Google Shape;155;g2e68c0a62c9_1_23"/>
          <p:cNvSpPr/>
          <p:nvPr/>
        </p:nvSpPr>
        <p:spPr>
          <a:xfrm>
            <a:off x="701667" y="2545215"/>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56" name="Google Shape;156;g2e68c0a62c9_1_23"/>
          <p:cNvSpPr/>
          <p:nvPr/>
        </p:nvSpPr>
        <p:spPr>
          <a:xfrm>
            <a:off x="701666" y="4684672"/>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157" name="Google Shape;157;g2e68c0a62c9_1_23"/>
          <p:cNvGrpSpPr/>
          <p:nvPr/>
        </p:nvGrpSpPr>
        <p:grpSpPr>
          <a:xfrm>
            <a:off x="1490820" y="1165056"/>
            <a:ext cx="345439" cy="1066597"/>
            <a:chOff x="1490820" y="1165056"/>
            <a:chExt cx="345439" cy="1066597"/>
          </a:xfrm>
        </p:grpSpPr>
        <p:sp>
          <p:nvSpPr>
            <p:cNvPr id="158" name="Google Shape;158;g2e68c0a62c9_1_23"/>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59" name="Google Shape;159;g2e68c0a62c9_1_23"/>
            <p:cNvSpPr/>
            <p:nvPr/>
          </p:nvSpPr>
          <p:spPr>
            <a:xfrm>
              <a:off x="1490820" y="1969398"/>
              <a:ext cx="345439"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60" name="Google Shape;160;g2e68c0a62c9_1_23"/>
            <p:cNvSpPr/>
            <p:nvPr/>
          </p:nvSpPr>
          <p:spPr>
            <a:xfrm>
              <a:off x="1490820" y="1969398"/>
              <a:ext cx="345439"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161" name="Google Shape;161;g2e68c0a62c9_1_23"/>
          <p:cNvSpPr/>
          <p:nvPr/>
        </p:nvSpPr>
        <p:spPr>
          <a:xfrm>
            <a:off x="1663331" y="827413"/>
            <a:ext cx="0" cy="227330"/>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62" name="Google Shape;162;g2e68c0a62c9_1_23"/>
          <p:cNvSpPr/>
          <p:nvPr/>
        </p:nvSpPr>
        <p:spPr>
          <a:xfrm>
            <a:off x="1663331" y="600473"/>
            <a:ext cx="0" cy="141604"/>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163" name="Google Shape;163;g2e68c0a62c9_1_23"/>
          <p:cNvGrpSpPr/>
          <p:nvPr/>
        </p:nvGrpSpPr>
        <p:grpSpPr>
          <a:xfrm>
            <a:off x="19110947" y="10763357"/>
            <a:ext cx="888365" cy="440690"/>
            <a:chOff x="19110947" y="10763357"/>
            <a:chExt cx="888365" cy="440690"/>
          </a:xfrm>
        </p:grpSpPr>
        <p:sp>
          <p:nvSpPr>
            <p:cNvPr id="164" name="Google Shape;164;g2e68c0a62c9_1_23"/>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65" name="Google Shape;165;g2e68c0a62c9_1_23"/>
            <p:cNvPicPr preferRelativeResize="0"/>
            <p:nvPr/>
          </p:nvPicPr>
          <p:blipFill rotWithShape="1">
            <a:blip r:embed="rId3">
              <a:alphaModFix/>
            </a:blip>
            <a:srcRect/>
            <a:stretch/>
          </p:blipFill>
          <p:spPr>
            <a:xfrm>
              <a:off x="19427298" y="10814176"/>
              <a:ext cx="146341" cy="220433"/>
            </a:xfrm>
            <a:prstGeom prst="rect">
              <a:avLst/>
            </a:prstGeom>
            <a:noFill/>
            <a:ln>
              <a:noFill/>
            </a:ln>
          </p:spPr>
        </p:pic>
      </p:grpSp>
      <p:grpSp>
        <p:nvGrpSpPr>
          <p:cNvPr id="166" name="Google Shape;166;g2e68c0a62c9_1_23"/>
          <p:cNvGrpSpPr/>
          <p:nvPr/>
        </p:nvGrpSpPr>
        <p:grpSpPr>
          <a:xfrm>
            <a:off x="18752611" y="10195661"/>
            <a:ext cx="861048" cy="426925"/>
            <a:chOff x="18752611" y="10195661"/>
            <a:chExt cx="861048" cy="426925"/>
          </a:xfrm>
        </p:grpSpPr>
        <p:pic>
          <p:nvPicPr>
            <p:cNvPr id="167" name="Google Shape;167;g2e68c0a62c9_1_23"/>
            <p:cNvPicPr preferRelativeResize="0"/>
            <p:nvPr/>
          </p:nvPicPr>
          <p:blipFill rotWithShape="1">
            <a:blip r:embed="rId4">
              <a:alphaModFix/>
            </a:blip>
            <a:srcRect/>
            <a:stretch/>
          </p:blipFill>
          <p:spPr>
            <a:xfrm>
              <a:off x="18752611" y="10373243"/>
              <a:ext cx="502929" cy="249343"/>
            </a:xfrm>
            <a:prstGeom prst="rect">
              <a:avLst/>
            </a:prstGeom>
            <a:noFill/>
            <a:ln>
              <a:noFill/>
            </a:ln>
          </p:spPr>
        </p:pic>
        <p:pic>
          <p:nvPicPr>
            <p:cNvPr id="168" name="Google Shape;168;g2e68c0a62c9_1_23"/>
            <p:cNvPicPr preferRelativeResize="0"/>
            <p:nvPr/>
          </p:nvPicPr>
          <p:blipFill rotWithShape="1">
            <a:blip r:embed="rId5">
              <a:alphaModFix/>
            </a:blip>
            <a:srcRect/>
            <a:stretch/>
          </p:blipFill>
          <p:spPr>
            <a:xfrm>
              <a:off x="19274577" y="10195661"/>
              <a:ext cx="339082" cy="168120"/>
            </a:xfrm>
            <a:prstGeom prst="rect">
              <a:avLst/>
            </a:prstGeom>
            <a:noFill/>
            <a:ln>
              <a:noFill/>
            </a:ln>
          </p:spPr>
        </p:pic>
      </p:grpSp>
      <p:sp>
        <p:nvSpPr>
          <p:cNvPr id="169" name="Google Shape;169;g2e68c0a62c9_1_23"/>
          <p:cNvSpPr/>
          <p:nvPr/>
        </p:nvSpPr>
        <p:spPr>
          <a:xfrm>
            <a:off x="714356" y="7753398"/>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70" name="Google Shape;170;g2e68c0a62c9_1_23"/>
          <p:cNvSpPr/>
          <p:nvPr/>
        </p:nvSpPr>
        <p:spPr>
          <a:xfrm>
            <a:off x="15891168" y="0"/>
            <a:ext cx="3395344"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71" name="Google Shape;171;g2e68c0a62c9_1_23"/>
          <p:cNvSpPr txBox="1"/>
          <p:nvPr/>
        </p:nvSpPr>
        <p:spPr>
          <a:xfrm>
            <a:off x="1289681" y="2346787"/>
            <a:ext cx="14601600" cy="7638728"/>
          </a:xfrm>
          <a:prstGeom prst="rect">
            <a:avLst/>
          </a:prstGeom>
          <a:noFill/>
          <a:ln>
            <a:noFill/>
          </a:ln>
        </p:spPr>
        <p:txBody>
          <a:bodyPr spcFirstLastPara="1" wrap="square" lIns="91425" tIns="91425" rIns="91425" bIns="91425" anchor="t" anchorCtr="0">
            <a:spAutoFit/>
          </a:bodyPr>
          <a:lstStyle/>
          <a:p>
            <a:pPr marL="0" lvl="0" indent="0" algn="just" rtl="0">
              <a:lnSpc>
                <a:spcPct val="116727"/>
              </a:lnSpc>
              <a:spcBef>
                <a:spcPts val="0"/>
              </a:spcBef>
              <a:spcAft>
                <a:spcPts val="0"/>
              </a:spcAft>
              <a:buNone/>
            </a:pPr>
            <a:r>
              <a:rPr lang="el-GR" sz="3000" b="1" dirty="0">
                <a:solidFill>
                  <a:srgbClr val="001E52"/>
                </a:solidFill>
              </a:rPr>
              <a:t>Η </a:t>
            </a:r>
            <a:r>
              <a:rPr lang="el-GR" sz="3000" b="1" dirty="0" err="1">
                <a:solidFill>
                  <a:srgbClr val="001E52"/>
                </a:solidFill>
              </a:rPr>
              <a:t>SirecEnergy</a:t>
            </a:r>
            <a:r>
              <a:rPr lang="el-GR" sz="3000" b="1" dirty="0">
                <a:solidFill>
                  <a:srgbClr val="001E52"/>
                </a:solidFill>
              </a:rPr>
              <a:t>, είναι η πρώτη ελληνική Εταιρεία Επενδύσεων που στοχεύει σε έργα που προάγουν την αειφόρο ανάπτυξη &amp; την πράσινη μετάβαση, ενώ ταυτόχρονα ενισχύουν την ενεργειακή ασφάλεια και αυτονομία της χώρας.</a:t>
            </a:r>
            <a:endParaRPr sz="3000" b="1" dirty="0">
              <a:solidFill>
                <a:srgbClr val="001E52"/>
              </a:solidFill>
            </a:endParaRPr>
          </a:p>
          <a:p>
            <a:pPr marL="0" lvl="0" indent="0" algn="just" rtl="0">
              <a:lnSpc>
                <a:spcPct val="116727"/>
              </a:lnSpc>
              <a:spcBef>
                <a:spcPts val="0"/>
              </a:spcBef>
              <a:spcAft>
                <a:spcPts val="0"/>
              </a:spcAft>
              <a:buNone/>
            </a:pPr>
            <a:endParaRPr lang="en-US" sz="2700" b="1" dirty="0">
              <a:solidFill>
                <a:schemeClr val="dk1"/>
              </a:solidFill>
            </a:endParaRPr>
          </a:p>
          <a:p>
            <a:pPr marL="0" lvl="0" indent="0" algn="just" rtl="0">
              <a:lnSpc>
                <a:spcPct val="116727"/>
              </a:lnSpc>
              <a:spcBef>
                <a:spcPts val="0"/>
              </a:spcBef>
              <a:spcAft>
                <a:spcPts val="0"/>
              </a:spcAft>
              <a:buNone/>
            </a:pPr>
            <a:r>
              <a:rPr lang="el-GR" sz="3000" b="1" dirty="0">
                <a:solidFill>
                  <a:srgbClr val="001E52"/>
                </a:solidFill>
              </a:rPr>
              <a:t>Επιγραμματικά η </a:t>
            </a:r>
            <a:r>
              <a:rPr lang="el-GR" sz="3000" b="1" dirty="0" err="1">
                <a:solidFill>
                  <a:srgbClr val="001E52"/>
                </a:solidFill>
              </a:rPr>
              <a:t>SirecEnergy</a:t>
            </a:r>
            <a:r>
              <a:rPr lang="el-GR" sz="3000" b="1" dirty="0">
                <a:solidFill>
                  <a:srgbClr val="001E52"/>
                </a:solidFill>
              </a:rPr>
              <a:t> επενδύει σε έργα </a:t>
            </a:r>
            <a:endParaRPr sz="3000" b="1" dirty="0">
              <a:solidFill>
                <a:srgbClr val="001E52"/>
              </a:solidFill>
            </a:endParaRPr>
          </a:p>
          <a:p>
            <a:pPr marL="0" lvl="0" indent="0" algn="just" rtl="0">
              <a:lnSpc>
                <a:spcPct val="116727"/>
              </a:lnSpc>
              <a:spcBef>
                <a:spcPts val="0"/>
              </a:spcBef>
              <a:spcAft>
                <a:spcPts val="0"/>
              </a:spcAft>
              <a:buNone/>
            </a:pPr>
            <a:r>
              <a:rPr lang="el-GR" sz="3000" b="1" dirty="0">
                <a:solidFill>
                  <a:srgbClr val="001E52"/>
                </a:solidFill>
              </a:rPr>
              <a:t>	Εξοικονόμησης Ενέργειας</a:t>
            </a:r>
            <a:endParaRPr sz="3000" b="1" dirty="0">
              <a:solidFill>
                <a:srgbClr val="001E52"/>
              </a:solidFill>
            </a:endParaRPr>
          </a:p>
          <a:p>
            <a:pPr marL="0" lvl="0" indent="0" algn="just" rtl="0">
              <a:lnSpc>
                <a:spcPct val="116727"/>
              </a:lnSpc>
              <a:spcBef>
                <a:spcPts val="0"/>
              </a:spcBef>
              <a:spcAft>
                <a:spcPts val="0"/>
              </a:spcAft>
              <a:buNone/>
            </a:pPr>
            <a:r>
              <a:rPr lang="el-GR" sz="3000" b="1" dirty="0">
                <a:solidFill>
                  <a:srgbClr val="001E52"/>
                </a:solidFill>
              </a:rPr>
              <a:t>	Κυκλικής Οικονομίας</a:t>
            </a:r>
            <a:r>
              <a:rPr lang="en-US" sz="3000" b="1" dirty="0">
                <a:solidFill>
                  <a:srgbClr val="001E52"/>
                </a:solidFill>
              </a:rPr>
              <a:t> </a:t>
            </a:r>
            <a:endParaRPr sz="3000" b="1" dirty="0">
              <a:solidFill>
                <a:srgbClr val="001E52"/>
              </a:solidFill>
            </a:endParaRPr>
          </a:p>
          <a:p>
            <a:pPr marL="0" lvl="0" indent="0" algn="just" rtl="0">
              <a:lnSpc>
                <a:spcPct val="116727"/>
              </a:lnSpc>
              <a:spcBef>
                <a:spcPts val="0"/>
              </a:spcBef>
              <a:spcAft>
                <a:spcPts val="0"/>
              </a:spcAft>
              <a:buNone/>
            </a:pPr>
            <a:r>
              <a:rPr lang="el-GR" sz="3000" b="1" dirty="0">
                <a:solidFill>
                  <a:srgbClr val="001E52"/>
                </a:solidFill>
              </a:rPr>
              <a:t>	Εκμετάλλευσης ανανεώσιμών πηγών ενέργειας</a:t>
            </a:r>
            <a:endParaRPr sz="3000" b="1" dirty="0">
              <a:solidFill>
                <a:srgbClr val="001E52"/>
              </a:solidFill>
            </a:endParaRPr>
          </a:p>
          <a:p>
            <a:pPr marL="0" lvl="0" indent="0" algn="just" rtl="0">
              <a:lnSpc>
                <a:spcPct val="116727"/>
              </a:lnSpc>
              <a:spcBef>
                <a:spcPts val="0"/>
              </a:spcBef>
              <a:spcAft>
                <a:spcPts val="0"/>
              </a:spcAft>
              <a:buNone/>
            </a:pPr>
            <a:r>
              <a:rPr lang="el-GR" sz="3000" b="1" dirty="0">
                <a:solidFill>
                  <a:srgbClr val="001E52"/>
                </a:solidFill>
              </a:rPr>
              <a:t>	Αειφόρου αστικής κινητικότητας</a:t>
            </a:r>
            <a:endParaRPr sz="3000" b="1" dirty="0">
              <a:solidFill>
                <a:srgbClr val="001E52"/>
              </a:solidFill>
            </a:endParaRPr>
          </a:p>
          <a:p>
            <a:pPr marL="0" lvl="0" indent="0" algn="just" rtl="0">
              <a:lnSpc>
                <a:spcPct val="116727"/>
              </a:lnSpc>
              <a:spcBef>
                <a:spcPts val="0"/>
              </a:spcBef>
              <a:spcAft>
                <a:spcPts val="0"/>
              </a:spcAft>
              <a:buNone/>
            </a:pPr>
            <a:endParaRPr sz="2700" b="1" dirty="0">
              <a:solidFill>
                <a:schemeClr val="dk1"/>
              </a:solidFill>
            </a:endParaRPr>
          </a:p>
          <a:p>
            <a:pPr marL="0" lvl="0" indent="0" algn="just" rtl="0">
              <a:lnSpc>
                <a:spcPct val="116727"/>
              </a:lnSpc>
              <a:spcBef>
                <a:spcPts val="0"/>
              </a:spcBef>
              <a:spcAft>
                <a:spcPts val="0"/>
              </a:spcAft>
              <a:buNone/>
            </a:pPr>
            <a:r>
              <a:rPr lang="el-GR" sz="3000" b="1" dirty="0">
                <a:solidFill>
                  <a:srgbClr val="001E52"/>
                </a:solidFill>
              </a:rPr>
              <a:t>Αναφορικά με την προώθηση της ηλεκτροκίνησης στον τομέα  των αστικών μετακινήσεων η </a:t>
            </a:r>
            <a:r>
              <a:rPr lang="el-GR" sz="3000" b="1" dirty="0" err="1">
                <a:solidFill>
                  <a:srgbClr val="001E52"/>
                </a:solidFill>
              </a:rPr>
              <a:t>SirecEnergy</a:t>
            </a:r>
            <a:r>
              <a:rPr lang="el-GR" sz="3000" b="1" dirty="0">
                <a:solidFill>
                  <a:srgbClr val="001E52"/>
                </a:solidFill>
              </a:rPr>
              <a:t> ίδρυσε την εταιρεία  “ZAP the </a:t>
            </a:r>
            <a:r>
              <a:rPr lang="el-GR" sz="3000" b="1" dirty="0" err="1">
                <a:solidFill>
                  <a:srgbClr val="001E52"/>
                </a:solidFill>
              </a:rPr>
              <a:t>charging</a:t>
            </a:r>
            <a:r>
              <a:rPr lang="el-GR" sz="3000" b="1" dirty="0">
                <a:solidFill>
                  <a:srgbClr val="001E52"/>
                </a:solidFill>
              </a:rPr>
              <a:t> </a:t>
            </a:r>
            <a:r>
              <a:rPr lang="el-GR" sz="3000" b="1" dirty="0" err="1">
                <a:solidFill>
                  <a:srgbClr val="001E52"/>
                </a:solidFill>
              </a:rPr>
              <a:t>hub</a:t>
            </a:r>
            <a:r>
              <a:rPr lang="el-GR" sz="3000" b="1" dirty="0">
                <a:solidFill>
                  <a:srgbClr val="001E52"/>
                </a:solidFill>
              </a:rPr>
              <a:t>” (ZAP), η οποία αποτελεί το εξειδικευμένο όχημα υλοποίησης της συγκεκριμένης επιχειρηματικής δραστηριότητας. </a:t>
            </a:r>
            <a:endParaRPr sz="3000" b="1" dirty="0">
              <a:solidFill>
                <a:srgbClr val="001E52"/>
              </a:solidFill>
            </a:endParaRPr>
          </a:p>
        </p:txBody>
      </p:sp>
      <p:pic>
        <p:nvPicPr>
          <p:cNvPr id="173" name="Google Shape;173;g2e68c0a62c9_1_23"/>
          <p:cNvPicPr preferRelativeResize="0"/>
          <p:nvPr/>
        </p:nvPicPr>
        <p:blipFill rotWithShape="1">
          <a:blip r:embed="rId6">
            <a:alphaModFix/>
          </a:blip>
          <a:srcRect/>
          <a:stretch/>
        </p:blipFill>
        <p:spPr>
          <a:xfrm>
            <a:off x="1582477" y="5762528"/>
            <a:ext cx="107012" cy="161188"/>
          </a:xfrm>
          <a:prstGeom prst="rect">
            <a:avLst/>
          </a:prstGeom>
          <a:noFill/>
          <a:ln>
            <a:noFill/>
          </a:ln>
        </p:spPr>
      </p:pic>
      <p:pic>
        <p:nvPicPr>
          <p:cNvPr id="174" name="Google Shape;174;g2e68c0a62c9_1_23"/>
          <p:cNvPicPr preferRelativeResize="0"/>
          <p:nvPr/>
        </p:nvPicPr>
        <p:blipFill rotWithShape="1">
          <a:blip r:embed="rId6">
            <a:alphaModFix/>
          </a:blip>
          <a:srcRect/>
          <a:stretch/>
        </p:blipFill>
        <p:spPr>
          <a:xfrm>
            <a:off x="1554379" y="6373823"/>
            <a:ext cx="107012" cy="161188"/>
          </a:xfrm>
          <a:prstGeom prst="rect">
            <a:avLst/>
          </a:prstGeom>
          <a:noFill/>
          <a:ln>
            <a:noFill/>
          </a:ln>
        </p:spPr>
      </p:pic>
      <p:pic>
        <p:nvPicPr>
          <p:cNvPr id="175" name="Google Shape;175;g2e68c0a62c9_1_23"/>
          <p:cNvPicPr preferRelativeResize="0"/>
          <p:nvPr/>
        </p:nvPicPr>
        <p:blipFill rotWithShape="1">
          <a:blip r:embed="rId6">
            <a:alphaModFix/>
          </a:blip>
          <a:srcRect/>
          <a:stretch/>
        </p:blipFill>
        <p:spPr>
          <a:xfrm>
            <a:off x="1548975" y="6851350"/>
            <a:ext cx="107012" cy="161188"/>
          </a:xfrm>
          <a:prstGeom prst="rect">
            <a:avLst/>
          </a:prstGeom>
          <a:noFill/>
          <a:ln>
            <a:noFill/>
          </a:ln>
        </p:spPr>
      </p:pic>
      <p:pic>
        <p:nvPicPr>
          <p:cNvPr id="176" name="Google Shape;176;g2e68c0a62c9_1_23"/>
          <p:cNvPicPr preferRelativeResize="0"/>
          <p:nvPr/>
        </p:nvPicPr>
        <p:blipFill>
          <a:blip r:embed="rId7">
            <a:alphaModFix/>
          </a:blip>
          <a:stretch>
            <a:fillRect/>
          </a:stretch>
        </p:blipFill>
        <p:spPr>
          <a:xfrm>
            <a:off x="15974105" y="4208716"/>
            <a:ext cx="3052101" cy="1715000"/>
          </a:xfrm>
          <a:prstGeom prst="rect">
            <a:avLst/>
          </a:prstGeom>
          <a:noFill/>
          <a:ln>
            <a:noFill/>
          </a:ln>
        </p:spPr>
      </p:pic>
      <p:pic>
        <p:nvPicPr>
          <p:cNvPr id="2" name="Google Shape;172;g2e68c0a62c9_1_23"/>
          <p:cNvPicPr preferRelativeResize="0"/>
          <p:nvPr/>
        </p:nvPicPr>
        <p:blipFill rotWithShape="1">
          <a:blip r:embed="rId6">
            <a:alphaModFix/>
          </a:blip>
          <a:srcRect/>
          <a:stretch/>
        </p:blipFill>
        <p:spPr>
          <a:xfrm>
            <a:off x="1556319" y="5277658"/>
            <a:ext cx="107012" cy="16118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152"/>
        <p:cNvGrpSpPr/>
        <p:nvPr/>
      </p:nvGrpSpPr>
      <p:grpSpPr>
        <a:xfrm>
          <a:off x="0" y="0"/>
          <a:ext cx="0" cy="0"/>
          <a:chOff x="0" y="0"/>
          <a:chExt cx="0" cy="0"/>
        </a:xfrm>
      </p:grpSpPr>
      <p:sp>
        <p:nvSpPr>
          <p:cNvPr id="153" name="Google Shape;153;p5"/>
          <p:cNvSpPr txBox="1">
            <a:spLocks noGrp="1"/>
          </p:cNvSpPr>
          <p:nvPr>
            <p:ph type="title"/>
          </p:nvPr>
        </p:nvSpPr>
        <p:spPr>
          <a:xfrm>
            <a:off x="1836250" y="1267850"/>
            <a:ext cx="156561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Το ZAP </a:t>
            </a:r>
            <a:r>
              <a:rPr lang="el-GR" sz="4050" dirty="0" err="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Taxi</a:t>
            </a:r>
            <a:r>
              <a:rPr lang="el-GR" sz="405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 </a:t>
            </a:r>
            <a:r>
              <a:rPr lang="el-GR" sz="4050" dirty="0" err="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Club</a:t>
            </a:r>
            <a:r>
              <a:rPr lang="el-GR" sz="405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6"/>
                  </a:ext>
                </a:extLst>
              </a:rPr>
              <a:t> καλύπτει όλες τις ανάγκες των οδηγών ταξί</a:t>
            </a:r>
            <a:endParaRPr sz="4050" dirty="0"/>
          </a:p>
        </p:txBody>
      </p:sp>
      <p:sp>
        <p:nvSpPr>
          <p:cNvPr id="154" name="Google Shape;154;p5"/>
          <p:cNvSpPr txBox="1"/>
          <p:nvPr/>
        </p:nvSpPr>
        <p:spPr>
          <a:xfrm>
            <a:off x="1488125" y="3064250"/>
            <a:ext cx="17622900" cy="4767316"/>
          </a:xfrm>
          <a:prstGeom prst="rect">
            <a:avLst/>
          </a:prstGeom>
          <a:noFill/>
          <a:ln>
            <a:noFill/>
          </a:ln>
        </p:spPr>
        <p:txBody>
          <a:bodyPr spcFirstLastPara="1" wrap="square" lIns="0" tIns="12050" rIns="0" bIns="0" anchor="t" anchorCtr="0">
            <a:spAutoFit/>
          </a:bodyPr>
          <a:lstStyle/>
          <a:p>
            <a:pPr marL="12700" marR="762635" lvl="0" indent="0" algn="l" rtl="0">
              <a:lnSpc>
                <a:spcPct val="109500"/>
              </a:lnSpc>
              <a:spcBef>
                <a:spcPts val="0"/>
              </a:spcBef>
              <a:spcAft>
                <a:spcPts val="0"/>
              </a:spcAft>
              <a:buNone/>
            </a:pP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7"/>
                  </a:ext>
                </a:extLst>
              </a:rPr>
              <a:t>H </a:t>
            </a:r>
            <a:r>
              <a:rPr lang="el-GR" sz="3000" b="1" dirty="0" err="1">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7"/>
                  </a:ext>
                </a:extLst>
              </a:rPr>
              <a:t>Sirec</a:t>
            </a:r>
            <a:r>
              <a:rPr lang="el-GR" sz="3000" b="1" dirty="0" err="1">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7"/>
                  </a:ext>
                </a:extLst>
              </a:rPr>
              <a:t>Energy</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7"/>
                  </a:ext>
                </a:extLst>
              </a:rPr>
              <a:t> </a:t>
            </a:r>
            <a:r>
              <a:rPr lang="el-GR" sz="3000" b="1" dirty="0">
                <a:solidFill>
                  <a:srgbClr val="001E52"/>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8"/>
                  </a:ext>
                </a:extLst>
              </a:rPr>
              <a:t>αναπτύσσει </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8"/>
                  </a:ext>
                </a:extLst>
              </a:rPr>
              <a:t>ένα προηγμένο δίκτυο </a:t>
            </a:r>
            <a:r>
              <a:rPr lang="el-GR" sz="3000" b="1" dirty="0" err="1">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8"/>
                  </a:ext>
                </a:extLst>
              </a:rPr>
              <a:t>ταχυφορτιστών</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8"/>
                  </a:ext>
                </a:extLst>
              </a:rPr>
              <a:t> εντός της Αττικής, </a:t>
            </a:r>
            <a:r>
              <a:rPr lang="el-GR" sz="3000" b="1" dirty="0">
                <a:solidFill>
                  <a:srgbClr val="001E52"/>
                </a:solidFill>
              </a:rPr>
              <a:t>το ZAP, </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9"/>
                  </a:ext>
                </a:extLst>
              </a:rPr>
              <a:t>με 60 φορτιστές σε 10 κεντρικά σημεία στην Αττική</a:t>
            </a:r>
            <a:r>
              <a:rPr lang="el-GR" sz="3000" b="1" dirty="0">
                <a:solidFill>
                  <a:srgbClr val="001E52"/>
                </a:solidFill>
              </a:rPr>
              <a:t>, </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0"/>
                  </a:ext>
                </a:extLst>
              </a:rPr>
              <a:t>το οποίο θα προορίζεται για αποκλειστική χρήση από νέα ηλεκτρικά ταξί</a:t>
            </a:r>
            <a:endParaRPr sz="3000" b="1" dirty="0"/>
          </a:p>
          <a:p>
            <a:pPr marL="0" lvl="0" indent="0" algn="l" rtl="0">
              <a:lnSpc>
                <a:spcPct val="100000"/>
              </a:lnSpc>
              <a:spcBef>
                <a:spcPts val="35"/>
              </a:spcBef>
              <a:spcAft>
                <a:spcPts val="0"/>
              </a:spcAft>
              <a:buNone/>
            </a:pPr>
            <a:endParaRPr sz="3000" b="1" dirty="0"/>
          </a:p>
          <a:p>
            <a:pPr marL="12700" lvl="0" indent="0" algn="l" rtl="0">
              <a:lnSpc>
                <a:spcPct val="100000"/>
              </a:lnSpc>
              <a:spcBef>
                <a:spcPts val="0"/>
              </a:spcBef>
              <a:spcAft>
                <a:spcPts val="0"/>
              </a:spcAft>
              <a:buNone/>
            </a:pP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1"/>
                  </a:ext>
                </a:extLst>
              </a:rPr>
              <a:t>H Εθνική Leasing θα προσφέρει </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1"/>
                  </a:ext>
                </a:extLst>
              </a:rPr>
              <a:t>4ετές ή 5ετ</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2"/>
                  </a:ext>
                </a:extLst>
              </a:rPr>
              <a:t>ές</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3"/>
                  </a:ext>
                </a:extLst>
              </a:rPr>
              <a:t> </a:t>
            </a:r>
            <a:r>
              <a:rPr lang="el-GR" sz="3000" b="1" dirty="0" err="1">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3"/>
                  </a:ext>
                </a:extLst>
              </a:rPr>
              <a:t>leasing</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3"/>
                  </a:ext>
                </a:extLst>
              </a:rPr>
              <a:t> σε ιδιοκτήτες ταξί,</a:t>
            </a:r>
            <a:r>
              <a:rPr lang="el-GR" sz="3000" b="1"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4"/>
                  </a:ext>
                </a:extLst>
              </a:rPr>
              <a:t> </a:t>
            </a:r>
            <a:r>
              <a:rPr lang="el-GR" sz="3000" b="1" dirty="0">
                <a:solidFill>
                  <a:srgbClr val="001E52"/>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5"/>
                  </a:ext>
                </a:extLst>
              </a:rPr>
              <a:t>με πλήρη κάλυψη συντήρησης οχήματος, ασφάλιση, και την ενέργεια που χρειάζεται για 250Km/ημέρα</a:t>
            </a:r>
            <a:endParaRPr sz="3000" b="1" dirty="0">
              <a:solidFill>
                <a:srgbClr val="001E52"/>
              </a:solidFill>
            </a:endParaRPr>
          </a:p>
          <a:p>
            <a:pPr marL="12700" lvl="0" indent="0" algn="l" rtl="0">
              <a:lnSpc>
                <a:spcPct val="100000"/>
              </a:lnSpc>
              <a:spcBef>
                <a:spcPts val="0"/>
              </a:spcBef>
              <a:spcAft>
                <a:spcPts val="0"/>
              </a:spcAft>
              <a:buNone/>
            </a:pPr>
            <a:endParaRPr sz="3000" b="1" dirty="0">
              <a:solidFill>
                <a:srgbClr val="001E52"/>
              </a:solidFill>
            </a:endParaRPr>
          </a:p>
          <a:p>
            <a:pPr marL="12700" lvl="0" indent="0" algn="l" rtl="0">
              <a:lnSpc>
                <a:spcPct val="100000"/>
              </a:lnSpc>
              <a:spcBef>
                <a:spcPts val="0"/>
              </a:spcBef>
              <a:spcAft>
                <a:spcPts val="0"/>
              </a:spcAft>
              <a:buNone/>
            </a:pPr>
            <a:r>
              <a:rPr lang="el-GR" sz="3000" b="1" dirty="0">
                <a:solidFill>
                  <a:srgbClr val="001E52"/>
                </a:solidFill>
              </a:rPr>
              <a:t>Η FREENOW θα εντάξει στην πλατφόρμα</a:t>
            </a:r>
            <a:r>
              <a:rPr lang="el-GR" sz="3000" b="1" dirty="0"/>
              <a:t> </a:t>
            </a:r>
            <a:r>
              <a:rPr lang="el-GR" sz="3000" b="1" dirty="0">
                <a:solidFill>
                  <a:srgbClr val="001E52"/>
                </a:solidFill>
              </a:rPr>
              <a:t>της όλα τα μέλη του ZAP </a:t>
            </a:r>
            <a:r>
              <a:rPr lang="el-GR" sz="3000" b="1" dirty="0" err="1">
                <a:solidFill>
                  <a:srgbClr val="001E52"/>
                </a:solidFill>
              </a:rPr>
              <a:t>Taxi</a:t>
            </a:r>
            <a:r>
              <a:rPr lang="el-GR" sz="3000" b="1" dirty="0">
                <a:solidFill>
                  <a:srgbClr val="001E52"/>
                </a:solidFill>
              </a:rPr>
              <a:t> </a:t>
            </a:r>
            <a:r>
              <a:rPr lang="el-GR" sz="3000" b="1" dirty="0" err="1">
                <a:solidFill>
                  <a:srgbClr val="001E52"/>
                </a:solidFill>
              </a:rPr>
              <a:t>Club</a:t>
            </a:r>
            <a:r>
              <a:rPr lang="el-GR" sz="3000" b="1" dirty="0">
                <a:solidFill>
                  <a:srgbClr val="001E52"/>
                </a:solidFill>
              </a:rPr>
              <a:t>, προωθώντας τον συγκεκριμένο στόλο και διευκολύνοντας την πρόσβαση του επιβατικού κοινού της Αθήνας στα ηλεκτρικά ταξί</a:t>
            </a:r>
            <a:endParaRPr sz="3000" b="1" dirty="0"/>
          </a:p>
        </p:txBody>
      </p:sp>
      <p:sp>
        <p:nvSpPr>
          <p:cNvPr id="155" name="Google Shape;155;p5"/>
          <p:cNvSpPr/>
          <p:nvPr/>
        </p:nvSpPr>
        <p:spPr>
          <a:xfrm>
            <a:off x="971231" y="9885056"/>
            <a:ext cx="1892935" cy="1424304"/>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56" name="Google Shape;156;p5"/>
          <p:cNvSpPr/>
          <p:nvPr/>
        </p:nvSpPr>
        <p:spPr>
          <a:xfrm>
            <a:off x="1071667" y="3164115"/>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57" name="Google Shape;157;p5"/>
          <p:cNvSpPr/>
          <p:nvPr/>
        </p:nvSpPr>
        <p:spPr>
          <a:xfrm>
            <a:off x="1045947" y="5110037"/>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58" name="Google Shape;158;p5"/>
          <p:cNvSpPr/>
          <p:nvPr/>
        </p:nvSpPr>
        <p:spPr>
          <a:xfrm>
            <a:off x="1059703" y="6507823"/>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159" name="Google Shape;159;p5"/>
          <p:cNvGrpSpPr/>
          <p:nvPr/>
        </p:nvGrpSpPr>
        <p:grpSpPr>
          <a:xfrm>
            <a:off x="1490820" y="1165056"/>
            <a:ext cx="345440" cy="1066597"/>
            <a:chOff x="1490820" y="1165056"/>
            <a:chExt cx="345440" cy="1066597"/>
          </a:xfrm>
        </p:grpSpPr>
        <p:sp>
          <p:nvSpPr>
            <p:cNvPr id="160" name="Google Shape;160;p5"/>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61" name="Google Shape;161;p5"/>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62" name="Google Shape;162;p5"/>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163" name="Google Shape;163;p5"/>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64" name="Google Shape;164;p5"/>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165" name="Google Shape;165;p5"/>
          <p:cNvGrpSpPr/>
          <p:nvPr/>
        </p:nvGrpSpPr>
        <p:grpSpPr>
          <a:xfrm>
            <a:off x="19110947" y="10763357"/>
            <a:ext cx="888365" cy="440690"/>
            <a:chOff x="19110947" y="10763357"/>
            <a:chExt cx="888365" cy="440690"/>
          </a:xfrm>
        </p:grpSpPr>
        <p:sp>
          <p:nvSpPr>
            <p:cNvPr id="166" name="Google Shape;166;p5"/>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67" name="Google Shape;167;p5"/>
            <p:cNvPicPr preferRelativeResize="0"/>
            <p:nvPr/>
          </p:nvPicPr>
          <p:blipFill rotWithShape="1">
            <a:blip r:embed="rId3">
              <a:alphaModFix/>
            </a:blip>
            <a:srcRect/>
            <a:stretch/>
          </p:blipFill>
          <p:spPr>
            <a:xfrm>
              <a:off x="19427298" y="10814176"/>
              <a:ext cx="146341" cy="220433"/>
            </a:xfrm>
            <a:prstGeom prst="rect">
              <a:avLst/>
            </a:prstGeom>
            <a:noFill/>
            <a:ln>
              <a:noFill/>
            </a:ln>
          </p:spPr>
        </p:pic>
      </p:grpSp>
      <p:grpSp>
        <p:nvGrpSpPr>
          <p:cNvPr id="168" name="Google Shape;168;p5"/>
          <p:cNvGrpSpPr/>
          <p:nvPr/>
        </p:nvGrpSpPr>
        <p:grpSpPr>
          <a:xfrm>
            <a:off x="18752611" y="10195661"/>
            <a:ext cx="861048" cy="426925"/>
            <a:chOff x="18752611" y="10195661"/>
            <a:chExt cx="861048" cy="426925"/>
          </a:xfrm>
        </p:grpSpPr>
        <p:pic>
          <p:nvPicPr>
            <p:cNvPr id="169" name="Google Shape;169;p5"/>
            <p:cNvPicPr preferRelativeResize="0"/>
            <p:nvPr/>
          </p:nvPicPr>
          <p:blipFill rotWithShape="1">
            <a:blip r:embed="rId4">
              <a:alphaModFix/>
            </a:blip>
            <a:srcRect/>
            <a:stretch/>
          </p:blipFill>
          <p:spPr>
            <a:xfrm>
              <a:off x="18752611" y="10373243"/>
              <a:ext cx="502929" cy="249343"/>
            </a:xfrm>
            <a:prstGeom prst="rect">
              <a:avLst/>
            </a:prstGeom>
            <a:noFill/>
            <a:ln>
              <a:noFill/>
            </a:ln>
          </p:spPr>
        </p:pic>
        <p:pic>
          <p:nvPicPr>
            <p:cNvPr id="170" name="Google Shape;170;p5"/>
            <p:cNvPicPr preferRelativeResize="0"/>
            <p:nvPr/>
          </p:nvPicPr>
          <p:blipFill rotWithShape="1">
            <a:blip r:embed="rId5">
              <a:alphaModFix/>
            </a:blip>
            <a:srcRect/>
            <a:stretch/>
          </p:blipFill>
          <p:spPr>
            <a:xfrm>
              <a:off x="19274577" y="10195661"/>
              <a:ext cx="339082" cy="168120"/>
            </a:xfrm>
            <a:prstGeom prst="rect">
              <a:avLst/>
            </a:prstGeom>
            <a:noFill/>
            <a:ln>
              <a:noFill/>
            </a:ln>
          </p:spPr>
        </p:pic>
      </p:grpSp>
      <p:sp>
        <p:nvSpPr>
          <p:cNvPr id="171" name="Google Shape;171;p5"/>
          <p:cNvSpPr/>
          <p:nvPr/>
        </p:nvSpPr>
        <p:spPr>
          <a:xfrm>
            <a:off x="17056903" y="74688"/>
            <a:ext cx="1585594" cy="1193165"/>
          </a:xfrm>
          <a:custGeom>
            <a:avLst/>
            <a:gdLst/>
            <a:ahLst/>
            <a:cxnLst/>
            <a:rect l="l" t="t" r="r" b="b"/>
            <a:pathLst>
              <a:path w="1585594" h="1193165" extrusionOk="0">
                <a:moveTo>
                  <a:pt x="1585323" y="0"/>
                </a:moveTo>
                <a:lnTo>
                  <a:pt x="664032" y="0"/>
                </a:lnTo>
                <a:lnTo>
                  <a:pt x="0" y="1192717"/>
                </a:lnTo>
                <a:lnTo>
                  <a:pt x="158532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75"/>
        <p:cNvGrpSpPr/>
        <p:nvPr/>
      </p:nvGrpSpPr>
      <p:grpSpPr>
        <a:xfrm>
          <a:off x="0" y="0"/>
          <a:ext cx="0" cy="0"/>
          <a:chOff x="0" y="0"/>
          <a:chExt cx="0" cy="0"/>
        </a:xfrm>
      </p:grpSpPr>
      <p:grpSp>
        <p:nvGrpSpPr>
          <p:cNvPr id="176" name="Google Shape;176;p6"/>
          <p:cNvGrpSpPr/>
          <p:nvPr/>
        </p:nvGrpSpPr>
        <p:grpSpPr>
          <a:xfrm>
            <a:off x="15145413" y="0"/>
            <a:ext cx="4958686" cy="11308556"/>
            <a:chOff x="15145413" y="0"/>
            <a:chExt cx="4958686" cy="11308556"/>
          </a:xfrm>
        </p:grpSpPr>
        <p:pic>
          <p:nvPicPr>
            <p:cNvPr id="177" name="Google Shape;177;p6"/>
            <p:cNvPicPr preferRelativeResize="0"/>
            <p:nvPr/>
          </p:nvPicPr>
          <p:blipFill rotWithShape="1">
            <a:blip r:embed="rId3">
              <a:alphaModFix/>
            </a:blip>
            <a:srcRect/>
            <a:stretch/>
          </p:blipFill>
          <p:spPr>
            <a:xfrm>
              <a:off x="15145413" y="0"/>
              <a:ext cx="4958686" cy="11308556"/>
            </a:xfrm>
            <a:prstGeom prst="rect">
              <a:avLst/>
            </a:prstGeom>
            <a:noFill/>
            <a:ln>
              <a:noFill/>
            </a:ln>
          </p:spPr>
        </p:pic>
        <p:sp>
          <p:nvSpPr>
            <p:cNvPr id="178" name="Google Shape;178;p6"/>
            <p:cNvSpPr/>
            <p:nvPr/>
          </p:nvSpPr>
          <p:spPr>
            <a:xfrm>
              <a:off x="19110948"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79" name="Google Shape;179;p6"/>
            <p:cNvPicPr preferRelativeResize="0"/>
            <p:nvPr/>
          </p:nvPicPr>
          <p:blipFill rotWithShape="1">
            <a:blip r:embed="rId4">
              <a:alphaModFix/>
            </a:blip>
            <a:srcRect/>
            <a:stretch/>
          </p:blipFill>
          <p:spPr>
            <a:xfrm>
              <a:off x="19427299" y="10814176"/>
              <a:ext cx="146341" cy="220433"/>
            </a:xfrm>
            <a:prstGeom prst="rect">
              <a:avLst/>
            </a:prstGeom>
            <a:noFill/>
            <a:ln>
              <a:noFill/>
            </a:ln>
          </p:spPr>
        </p:pic>
        <p:pic>
          <p:nvPicPr>
            <p:cNvPr id="180" name="Google Shape;180;p6"/>
            <p:cNvPicPr preferRelativeResize="0"/>
            <p:nvPr/>
          </p:nvPicPr>
          <p:blipFill rotWithShape="1">
            <a:blip r:embed="rId5">
              <a:alphaModFix/>
            </a:blip>
            <a:srcRect/>
            <a:stretch/>
          </p:blipFill>
          <p:spPr>
            <a:xfrm>
              <a:off x="18752612" y="10373243"/>
              <a:ext cx="502929" cy="249343"/>
            </a:xfrm>
            <a:prstGeom prst="rect">
              <a:avLst/>
            </a:prstGeom>
            <a:noFill/>
            <a:ln>
              <a:noFill/>
            </a:ln>
          </p:spPr>
        </p:pic>
        <p:pic>
          <p:nvPicPr>
            <p:cNvPr id="181" name="Google Shape;181;p6"/>
            <p:cNvPicPr preferRelativeResize="0"/>
            <p:nvPr/>
          </p:nvPicPr>
          <p:blipFill rotWithShape="1">
            <a:blip r:embed="rId6">
              <a:alphaModFix/>
            </a:blip>
            <a:srcRect/>
            <a:stretch/>
          </p:blipFill>
          <p:spPr>
            <a:xfrm>
              <a:off x="19274577" y="10195661"/>
              <a:ext cx="339082" cy="168120"/>
            </a:xfrm>
            <a:prstGeom prst="rect">
              <a:avLst/>
            </a:prstGeom>
            <a:noFill/>
            <a:ln>
              <a:noFill/>
            </a:ln>
          </p:spPr>
        </p:pic>
      </p:grpSp>
      <p:sp>
        <p:nvSpPr>
          <p:cNvPr id="182" name="Google Shape;182;p6"/>
          <p:cNvSpPr txBox="1">
            <a:spLocks noGrp="1"/>
          </p:cNvSpPr>
          <p:nvPr>
            <p:ph type="title"/>
          </p:nvPr>
        </p:nvSpPr>
        <p:spPr>
          <a:xfrm>
            <a:off x="1943342" y="1193175"/>
            <a:ext cx="120996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ΖΑΡ: προηγμένο δίκτυο ταχείας φόρτισης</a:t>
            </a:r>
            <a:endParaRPr sz="4050"/>
          </a:p>
        </p:txBody>
      </p:sp>
      <p:sp>
        <p:nvSpPr>
          <p:cNvPr id="183" name="Google Shape;183;p6"/>
          <p:cNvSpPr/>
          <p:nvPr/>
        </p:nvSpPr>
        <p:spPr>
          <a:xfrm>
            <a:off x="13500403" y="0"/>
            <a:ext cx="1585595" cy="1193165"/>
          </a:xfrm>
          <a:custGeom>
            <a:avLst/>
            <a:gdLst/>
            <a:ahLst/>
            <a:cxnLst/>
            <a:rect l="l" t="t" r="r" b="b"/>
            <a:pathLst>
              <a:path w="1585594" h="1193165" extrusionOk="0">
                <a:moveTo>
                  <a:pt x="1585323" y="0"/>
                </a:moveTo>
                <a:lnTo>
                  <a:pt x="664032" y="0"/>
                </a:lnTo>
                <a:lnTo>
                  <a:pt x="0" y="1192717"/>
                </a:lnTo>
                <a:lnTo>
                  <a:pt x="158532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84" name="Google Shape;184;p6"/>
          <p:cNvSpPr/>
          <p:nvPr/>
        </p:nvSpPr>
        <p:spPr>
          <a:xfrm>
            <a:off x="1307782" y="10847806"/>
            <a:ext cx="612775" cy="461009"/>
          </a:xfrm>
          <a:custGeom>
            <a:avLst/>
            <a:gdLst/>
            <a:ahLst/>
            <a:cxnLst/>
            <a:rect l="l" t="t" r="r" b="b"/>
            <a:pathLst>
              <a:path w="612775" h="461009" extrusionOk="0">
                <a:moveTo>
                  <a:pt x="612400" y="0"/>
                </a:moveTo>
                <a:lnTo>
                  <a:pt x="0" y="460750"/>
                </a:lnTo>
                <a:lnTo>
                  <a:pt x="355884" y="460750"/>
                </a:lnTo>
                <a:lnTo>
                  <a:pt x="612400"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85" name="Google Shape;185;p6"/>
          <p:cNvSpPr/>
          <p:nvPr/>
        </p:nvSpPr>
        <p:spPr>
          <a:xfrm>
            <a:off x="964855" y="2795663"/>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86" name="Google Shape;186;p6"/>
          <p:cNvSpPr/>
          <p:nvPr/>
        </p:nvSpPr>
        <p:spPr>
          <a:xfrm>
            <a:off x="992727" y="4480115"/>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87" name="Google Shape;187;p6"/>
          <p:cNvSpPr/>
          <p:nvPr/>
        </p:nvSpPr>
        <p:spPr>
          <a:xfrm>
            <a:off x="994286" y="7092111"/>
            <a:ext cx="207009" cy="311784"/>
          </a:xfrm>
          <a:custGeom>
            <a:avLst/>
            <a:gdLst/>
            <a:ahLst/>
            <a:cxnLst/>
            <a:rect l="l" t="t" r="r" b="b"/>
            <a:pathLst>
              <a:path w="207009" h="311784"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188" name="Google Shape;188;p6"/>
          <p:cNvPicPr preferRelativeResize="0"/>
          <p:nvPr/>
        </p:nvPicPr>
        <p:blipFill rotWithShape="1">
          <a:blip r:embed="rId7">
            <a:alphaModFix/>
          </a:blip>
          <a:srcRect/>
          <a:stretch/>
        </p:blipFill>
        <p:spPr>
          <a:xfrm>
            <a:off x="1836342" y="6281234"/>
            <a:ext cx="107012" cy="161188"/>
          </a:xfrm>
          <a:prstGeom prst="rect">
            <a:avLst/>
          </a:prstGeom>
          <a:noFill/>
          <a:ln>
            <a:noFill/>
          </a:ln>
        </p:spPr>
      </p:pic>
      <p:pic>
        <p:nvPicPr>
          <p:cNvPr id="189" name="Google Shape;189;p6"/>
          <p:cNvPicPr preferRelativeResize="0"/>
          <p:nvPr/>
        </p:nvPicPr>
        <p:blipFill rotWithShape="1">
          <a:blip r:embed="rId7">
            <a:alphaModFix/>
          </a:blip>
          <a:srcRect/>
          <a:stretch/>
        </p:blipFill>
        <p:spPr>
          <a:xfrm>
            <a:off x="1836342" y="5028696"/>
            <a:ext cx="107012" cy="161188"/>
          </a:xfrm>
          <a:prstGeom prst="rect">
            <a:avLst/>
          </a:prstGeom>
          <a:noFill/>
          <a:ln>
            <a:noFill/>
          </a:ln>
        </p:spPr>
      </p:pic>
      <p:pic>
        <p:nvPicPr>
          <p:cNvPr id="190" name="Google Shape;190;p6"/>
          <p:cNvPicPr preferRelativeResize="0"/>
          <p:nvPr/>
        </p:nvPicPr>
        <p:blipFill rotWithShape="1">
          <a:blip r:embed="rId7">
            <a:alphaModFix/>
          </a:blip>
          <a:srcRect/>
          <a:stretch/>
        </p:blipFill>
        <p:spPr>
          <a:xfrm>
            <a:off x="1836342" y="7533753"/>
            <a:ext cx="107012" cy="161188"/>
          </a:xfrm>
          <a:prstGeom prst="rect">
            <a:avLst/>
          </a:prstGeom>
          <a:noFill/>
          <a:ln>
            <a:noFill/>
          </a:ln>
        </p:spPr>
      </p:pic>
      <p:pic>
        <p:nvPicPr>
          <p:cNvPr id="191" name="Google Shape;191;p6"/>
          <p:cNvPicPr preferRelativeResize="0"/>
          <p:nvPr/>
        </p:nvPicPr>
        <p:blipFill rotWithShape="1">
          <a:blip r:embed="rId8">
            <a:alphaModFix/>
          </a:blip>
          <a:srcRect/>
          <a:stretch/>
        </p:blipFill>
        <p:spPr>
          <a:xfrm>
            <a:off x="1836342" y="8918283"/>
            <a:ext cx="107012" cy="161188"/>
          </a:xfrm>
          <a:prstGeom prst="rect">
            <a:avLst/>
          </a:prstGeom>
          <a:noFill/>
          <a:ln>
            <a:noFill/>
          </a:ln>
        </p:spPr>
      </p:pic>
      <p:pic>
        <p:nvPicPr>
          <p:cNvPr id="192" name="Google Shape;192;p6"/>
          <p:cNvPicPr preferRelativeResize="0"/>
          <p:nvPr/>
        </p:nvPicPr>
        <p:blipFill rotWithShape="1">
          <a:blip r:embed="rId8">
            <a:alphaModFix/>
          </a:blip>
          <a:srcRect/>
          <a:stretch/>
        </p:blipFill>
        <p:spPr>
          <a:xfrm>
            <a:off x="1836342" y="3277084"/>
            <a:ext cx="107012" cy="161188"/>
          </a:xfrm>
          <a:prstGeom prst="rect">
            <a:avLst/>
          </a:prstGeom>
          <a:noFill/>
          <a:ln>
            <a:noFill/>
          </a:ln>
        </p:spPr>
      </p:pic>
      <p:pic>
        <p:nvPicPr>
          <p:cNvPr id="193" name="Google Shape;193;p6"/>
          <p:cNvPicPr preferRelativeResize="0"/>
          <p:nvPr/>
        </p:nvPicPr>
        <p:blipFill rotWithShape="1">
          <a:blip r:embed="rId7">
            <a:alphaModFix/>
          </a:blip>
          <a:srcRect/>
          <a:stretch/>
        </p:blipFill>
        <p:spPr>
          <a:xfrm>
            <a:off x="1836342" y="3644174"/>
            <a:ext cx="107012" cy="161188"/>
          </a:xfrm>
          <a:prstGeom prst="rect">
            <a:avLst/>
          </a:prstGeom>
          <a:noFill/>
          <a:ln>
            <a:noFill/>
          </a:ln>
        </p:spPr>
      </p:pic>
      <p:pic>
        <p:nvPicPr>
          <p:cNvPr id="194" name="Google Shape;194;p6"/>
          <p:cNvPicPr preferRelativeResize="0"/>
          <p:nvPr/>
        </p:nvPicPr>
        <p:blipFill rotWithShape="1">
          <a:blip r:embed="rId8">
            <a:alphaModFix/>
          </a:blip>
          <a:srcRect/>
          <a:stretch/>
        </p:blipFill>
        <p:spPr>
          <a:xfrm>
            <a:off x="1836342" y="8405546"/>
            <a:ext cx="107012" cy="161188"/>
          </a:xfrm>
          <a:prstGeom prst="rect">
            <a:avLst/>
          </a:prstGeom>
          <a:noFill/>
          <a:ln>
            <a:noFill/>
          </a:ln>
        </p:spPr>
      </p:pic>
      <p:sp>
        <p:nvSpPr>
          <p:cNvPr id="195" name="Google Shape;195;p6"/>
          <p:cNvSpPr txBox="1"/>
          <p:nvPr/>
        </p:nvSpPr>
        <p:spPr>
          <a:xfrm>
            <a:off x="1431498" y="2388158"/>
            <a:ext cx="13654500" cy="7616059"/>
          </a:xfrm>
          <a:prstGeom prst="rect">
            <a:avLst/>
          </a:prstGeom>
          <a:noFill/>
          <a:ln>
            <a:noFill/>
          </a:ln>
        </p:spPr>
        <p:txBody>
          <a:bodyPr spcFirstLastPara="1" wrap="square" lIns="0" tIns="15875" rIns="0" bIns="0" anchor="t" anchorCtr="0">
            <a:spAutoFit/>
          </a:bodyPr>
          <a:lstStyle/>
          <a:p>
            <a:pPr marL="0" lvl="0" indent="0" algn="l" rtl="0">
              <a:lnSpc>
                <a:spcPct val="100000"/>
              </a:lnSpc>
              <a:spcBef>
                <a:spcPts val="2250"/>
              </a:spcBef>
              <a:spcAft>
                <a:spcPts val="0"/>
              </a:spcAft>
              <a:buNone/>
            </a:pPr>
            <a:r>
              <a:rPr lang="el-GR" sz="2700" b="1" dirty="0">
                <a:solidFill>
                  <a:srgbClr val="001E52"/>
                </a:solidFill>
                <a:latin typeface="Arial"/>
                <a:ea typeface="Arial"/>
                <a:cs typeface="Arial"/>
                <a:sym typeface="Arial"/>
              </a:rPr>
              <a:t>Κάθε ηλεκτρικό ταξί:</a:t>
            </a:r>
            <a:endParaRPr sz="2700" dirty="0">
              <a:latin typeface="Arial"/>
              <a:ea typeface="Arial"/>
              <a:cs typeface="Arial"/>
              <a:sym typeface="Arial"/>
            </a:endParaRPr>
          </a:p>
          <a:p>
            <a:pPr marL="668653" lvl="0" indent="0" algn="l" rtl="0">
              <a:lnSpc>
                <a:spcPct val="100000"/>
              </a:lnSpc>
              <a:spcBef>
                <a:spcPts val="250"/>
              </a:spcBef>
              <a:spcAft>
                <a:spcPts val="0"/>
              </a:spcAft>
              <a:buNone/>
            </a:pPr>
            <a:r>
              <a:rPr lang="el-GR" sz="2700" b="1" dirty="0">
                <a:solidFill>
                  <a:srgbClr val="001E52"/>
                </a:solidFill>
                <a:latin typeface="Arial"/>
                <a:ea typeface="Arial"/>
                <a:cs typeface="Arial"/>
                <a:sym typeface="Arial"/>
              </a:rPr>
              <a:t>Χρειάζεται 45KWh ενέργεια ημερησίως →250km ημερησίως</a:t>
            </a:r>
            <a:endParaRPr sz="2700" dirty="0">
              <a:latin typeface="Arial"/>
              <a:ea typeface="Arial"/>
              <a:cs typeface="Arial"/>
              <a:sym typeface="Arial"/>
            </a:endParaRPr>
          </a:p>
          <a:p>
            <a:pPr marL="668653" lvl="0" indent="0" algn="l" rtl="0">
              <a:lnSpc>
                <a:spcPct val="100000"/>
              </a:lnSpc>
              <a:spcBef>
                <a:spcPts val="250"/>
              </a:spcBef>
              <a:spcAft>
                <a:spcPts val="0"/>
              </a:spcAft>
              <a:buNone/>
            </a:pPr>
            <a:r>
              <a:rPr lang="el-GR" sz="2700" b="1" dirty="0">
                <a:solidFill>
                  <a:srgbClr val="001E52"/>
                </a:solidFill>
                <a:latin typeface="Arial"/>
                <a:ea typeface="Arial"/>
                <a:cs typeface="Arial"/>
                <a:sym typeface="Arial"/>
              </a:rPr>
              <a:t>Έχει χωρητικότητα μπαταρίας 70-85KWh → αυτονομία για 400-600km</a:t>
            </a:r>
            <a:endParaRPr sz="2700" dirty="0">
              <a:latin typeface="Arial"/>
              <a:ea typeface="Arial"/>
              <a:cs typeface="Arial"/>
              <a:sym typeface="Arial"/>
            </a:endParaRPr>
          </a:p>
          <a:p>
            <a:pPr marL="0" lvl="0" indent="0" algn="l" rtl="0">
              <a:lnSpc>
                <a:spcPct val="100000"/>
              </a:lnSpc>
              <a:spcBef>
                <a:spcPts val="40"/>
              </a:spcBef>
              <a:spcAft>
                <a:spcPts val="0"/>
              </a:spcAft>
              <a:buNone/>
            </a:pPr>
            <a:endParaRPr sz="2700" dirty="0">
              <a:latin typeface="Arial"/>
              <a:ea typeface="Arial"/>
              <a:cs typeface="Arial"/>
              <a:sym typeface="Arial"/>
            </a:endParaRPr>
          </a:p>
          <a:p>
            <a:pPr marL="48260" lvl="0" indent="0" algn="l" rtl="0">
              <a:lnSpc>
                <a:spcPct val="100000"/>
              </a:lnSpc>
              <a:spcBef>
                <a:spcPts val="0"/>
              </a:spcBef>
              <a:spcAft>
                <a:spcPts val="0"/>
              </a:spcAft>
              <a:buNone/>
            </a:pPr>
            <a:r>
              <a:rPr lang="el-GR" sz="2700" b="1" dirty="0">
                <a:solidFill>
                  <a:srgbClr val="001E52"/>
                </a:solidFill>
                <a:latin typeface="Arial"/>
                <a:ea typeface="Arial"/>
                <a:cs typeface="Arial"/>
                <a:sym typeface="Arial"/>
              </a:rPr>
              <a:t>Το δίκτυο:</a:t>
            </a:r>
            <a:endParaRPr sz="2700" dirty="0">
              <a:latin typeface="Arial"/>
              <a:ea typeface="Arial"/>
              <a:cs typeface="Arial"/>
              <a:sym typeface="Arial"/>
            </a:endParaRPr>
          </a:p>
          <a:p>
            <a:pPr marL="668653" lvl="0" indent="0" algn="l" rtl="0">
              <a:lnSpc>
                <a:spcPct val="100000"/>
              </a:lnSpc>
              <a:spcBef>
                <a:spcPts val="250"/>
              </a:spcBef>
              <a:spcAft>
                <a:spcPts val="0"/>
              </a:spcAft>
              <a:buNone/>
            </a:pPr>
            <a:r>
              <a:rPr lang="el-GR" sz="2700" b="1" dirty="0">
                <a:solidFill>
                  <a:srgbClr val="001E52"/>
                </a:solidFill>
                <a:latin typeface="Arial"/>
                <a:ea typeface="Arial"/>
                <a:cs typeface="Arial"/>
                <a:sym typeface="Arial"/>
              </a:rPr>
              <a:t>Αναπτύσσεται σήμερα σε 10 κεντρικά σημεία στην Αττική: περιοχή Αεροδρομίου, OAKA, περιοχή </a:t>
            </a:r>
            <a:r>
              <a:rPr lang="el-GR" sz="2700" b="1" dirty="0">
                <a:solidFill>
                  <a:srgbClr val="001E52"/>
                </a:solidFill>
              </a:rPr>
              <a:t>Λ</a:t>
            </a:r>
            <a:r>
              <a:rPr lang="el-GR" sz="2700" b="1" dirty="0">
                <a:solidFill>
                  <a:srgbClr val="001E52"/>
                </a:solidFill>
                <a:latin typeface="Arial"/>
                <a:ea typeface="Arial"/>
                <a:cs typeface="Arial"/>
                <a:sym typeface="Arial"/>
              </a:rPr>
              <a:t>ιμέν</a:t>
            </a:r>
            <a:r>
              <a:rPr lang="el-GR" sz="2700" b="1" dirty="0">
                <a:solidFill>
                  <a:srgbClr val="001E52"/>
                </a:solidFill>
              </a:rPr>
              <a:t>α</a:t>
            </a:r>
            <a:r>
              <a:rPr lang="el-GR" sz="2700" b="1" dirty="0">
                <a:solidFill>
                  <a:srgbClr val="001E52"/>
                </a:solidFill>
                <a:latin typeface="Arial"/>
                <a:ea typeface="Arial"/>
                <a:cs typeface="Arial"/>
                <a:sym typeface="Arial"/>
              </a:rPr>
              <a:t> Πειραιά, Κέντρο Αθήνας, σταθμός ΚΤΕΛ Κηφισού, Βόρεια, Δυτικά και Νότια Προάστια.</a:t>
            </a:r>
            <a:endParaRPr sz="2700" b="1" dirty="0">
              <a:solidFill>
                <a:srgbClr val="001E52"/>
              </a:solidFill>
              <a:latin typeface="Arial"/>
              <a:ea typeface="Arial"/>
              <a:cs typeface="Arial"/>
              <a:sym typeface="Arial"/>
            </a:endParaRPr>
          </a:p>
          <a:p>
            <a:pPr marL="211453" lvl="0" indent="245746" algn="l" rtl="0">
              <a:lnSpc>
                <a:spcPct val="100000"/>
              </a:lnSpc>
              <a:spcBef>
                <a:spcPts val="250"/>
              </a:spcBef>
              <a:spcAft>
                <a:spcPts val="0"/>
              </a:spcAft>
              <a:buNone/>
            </a:pPr>
            <a:r>
              <a:rPr lang="el-GR" sz="2700" b="1" dirty="0">
                <a:solidFill>
                  <a:srgbClr val="001E52"/>
                </a:solidFill>
                <a:latin typeface="Arial"/>
                <a:ea typeface="Arial"/>
                <a:cs typeface="Arial"/>
                <a:sym typeface="Arial"/>
              </a:rPr>
              <a:t> </a:t>
            </a:r>
            <a:r>
              <a:rPr lang="el-GR" sz="2700" b="1" dirty="0">
                <a:solidFill>
                  <a:srgbClr val="001E52"/>
                </a:solidFill>
              </a:rPr>
              <a:t> </a:t>
            </a:r>
            <a:r>
              <a:rPr lang="el-GR" sz="2700" b="1" dirty="0">
                <a:solidFill>
                  <a:srgbClr val="001E52"/>
                </a:solidFill>
                <a:latin typeface="Arial"/>
                <a:ea typeface="Arial"/>
                <a:cs typeface="Arial"/>
                <a:sym typeface="Arial"/>
              </a:rPr>
              <a:t>Θα λειτουργεί αποκλειστικά για τα μέλη του </a:t>
            </a:r>
            <a:r>
              <a:rPr lang="el-GR" sz="2700" b="1" dirty="0">
                <a:solidFill>
                  <a:srgbClr val="001E52"/>
                </a:solidFill>
              </a:rPr>
              <a:t>‘</a:t>
            </a:r>
            <a:r>
              <a:rPr lang="el-GR" sz="2700" b="1" dirty="0">
                <a:solidFill>
                  <a:srgbClr val="001E52"/>
                </a:solidFill>
                <a:latin typeface="Arial"/>
                <a:ea typeface="Arial"/>
                <a:cs typeface="Arial"/>
                <a:sym typeface="Arial"/>
              </a:rPr>
              <a:t>ZAP </a:t>
            </a:r>
            <a:r>
              <a:rPr lang="el-GR" sz="2700" b="1" dirty="0" err="1">
                <a:solidFill>
                  <a:srgbClr val="001E52"/>
                </a:solidFill>
                <a:latin typeface="Arial"/>
                <a:ea typeface="Arial"/>
                <a:cs typeface="Arial"/>
                <a:sym typeface="Arial"/>
              </a:rPr>
              <a:t>Taxi</a:t>
            </a:r>
            <a:r>
              <a:rPr lang="el-GR" sz="2700" b="1" dirty="0">
                <a:solidFill>
                  <a:srgbClr val="001E52"/>
                </a:solidFill>
                <a:latin typeface="Arial"/>
                <a:ea typeface="Arial"/>
                <a:cs typeface="Arial"/>
                <a:sym typeface="Arial"/>
              </a:rPr>
              <a:t> </a:t>
            </a:r>
            <a:r>
              <a:rPr lang="el-GR" sz="2700" b="1" dirty="0" err="1">
                <a:solidFill>
                  <a:srgbClr val="001E52"/>
                </a:solidFill>
                <a:latin typeface="Arial"/>
                <a:ea typeface="Arial"/>
                <a:cs typeface="Arial"/>
                <a:sym typeface="Arial"/>
              </a:rPr>
              <a:t>Club</a:t>
            </a:r>
            <a:r>
              <a:rPr lang="el-GR" sz="2700" b="1" dirty="0">
                <a:solidFill>
                  <a:srgbClr val="001E52"/>
                </a:solidFill>
              </a:rPr>
              <a:t>’</a:t>
            </a:r>
            <a:r>
              <a:rPr lang="el-GR" sz="2700" b="1" dirty="0">
                <a:solidFill>
                  <a:srgbClr val="001E52"/>
                </a:solidFill>
                <a:latin typeface="Arial"/>
                <a:ea typeface="Arial"/>
                <a:cs typeface="Arial"/>
                <a:sym typeface="Arial"/>
              </a:rPr>
              <a:t> σε 24ωρη βάση</a:t>
            </a:r>
            <a:endParaRPr sz="2700" b="1" dirty="0">
              <a:solidFill>
                <a:srgbClr val="001E52"/>
              </a:solidFill>
              <a:latin typeface="Arial"/>
              <a:ea typeface="Arial"/>
              <a:cs typeface="Arial"/>
              <a:sym typeface="Arial"/>
            </a:endParaRPr>
          </a:p>
          <a:p>
            <a:pPr marL="211453" lvl="0" indent="245746" algn="l" rtl="0">
              <a:lnSpc>
                <a:spcPct val="100000"/>
              </a:lnSpc>
              <a:spcBef>
                <a:spcPts val="250"/>
              </a:spcBef>
              <a:spcAft>
                <a:spcPts val="0"/>
              </a:spcAft>
              <a:buNone/>
            </a:pPr>
            <a:endParaRPr sz="2700" b="1" dirty="0">
              <a:solidFill>
                <a:srgbClr val="001E52"/>
              </a:solidFill>
            </a:endParaRPr>
          </a:p>
          <a:p>
            <a:pPr marL="48260" lvl="0" indent="0" algn="l" rtl="0">
              <a:lnSpc>
                <a:spcPct val="100000"/>
              </a:lnSpc>
              <a:spcBef>
                <a:spcPts val="5"/>
              </a:spcBef>
              <a:spcAft>
                <a:spcPts val="0"/>
              </a:spcAft>
              <a:buNone/>
            </a:pPr>
            <a:r>
              <a:rPr lang="el-GR" sz="2700" b="1" dirty="0">
                <a:solidFill>
                  <a:srgbClr val="001E52"/>
                </a:solidFill>
                <a:latin typeface="Arial"/>
                <a:ea typeface="Arial"/>
                <a:cs typeface="Arial"/>
                <a:sym typeface="Arial"/>
              </a:rPr>
              <a:t>Σε κάθε σημείο θα υπάρχουν:</a:t>
            </a:r>
          </a:p>
          <a:p>
            <a:pPr marL="48260" lvl="0" indent="0" algn="l" rtl="0">
              <a:lnSpc>
                <a:spcPct val="100000"/>
              </a:lnSpc>
              <a:spcBef>
                <a:spcPts val="5"/>
              </a:spcBef>
              <a:spcAft>
                <a:spcPts val="0"/>
              </a:spcAft>
              <a:buNone/>
            </a:pPr>
            <a:r>
              <a:rPr lang="el-GR" sz="2700" b="1" dirty="0">
                <a:solidFill>
                  <a:srgbClr val="001E52"/>
                </a:solidFill>
              </a:rPr>
              <a:t>	Τουλάχιστον </a:t>
            </a:r>
            <a:r>
              <a:rPr lang="el-GR" sz="2700" b="1" dirty="0">
                <a:solidFill>
                  <a:srgbClr val="001E52"/>
                </a:solidFill>
                <a:latin typeface="Arial"/>
                <a:ea typeface="Arial"/>
                <a:cs typeface="Arial"/>
                <a:sym typeface="Arial"/>
              </a:rPr>
              <a:t>3 διπλο</a:t>
            </a:r>
            <a:r>
              <a:rPr lang="el-GR" sz="2700" b="1" dirty="0">
                <a:solidFill>
                  <a:srgbClr val="001E52"/>
                </a:solidFill>
              </a:rPr>
              <a:t>ί </a:t>
            </a:r>
            <a:r>
              <a:rPr lang="el-GR" sz="2700" b="1" dirty="0">
                <a:solidFill>
                  <a:srgbClr val="001E52"/>
                </a:solidFill>
                <a:latin typeface="Arial"/>
                <a:ea typeface="Arial"/>
                <a:cs typeface="Arial"/>
                <a:sym typeface="Arial"/>
              </a:rPr>
              <a:t>φορτιστές της Γερμανικής εταιρ</a:t>
            </a:r>
            <a:r>
              <a:rPr lang="el-GR" sz="2700" b="1" dirty="0">
                <a:solidFill>
                  <a:srgbClr val="001E52"/>
                </a:solidFill>
              </a:rPr>
              <a:t>ε</a:t>
            </a:r>
            <a:r>
              <a:rPr lang="el-GR" sz="2700" b="1" dirty="0">
                <a:solidFill>
                  <a:srgbClr val="001E52"/>
                </a:solidFill>
                <a:latin typeface="Arial"/>
                <a:ea typeface="Arial"/>
                <a:cs typeface="Arial"/>
                <a:sym typeface="Arial"/>
              </a:rPr>
              <a:t>ίας ADS-TEC 	πιστοποιημένοι από την PORSCHE </a:t>
            </a:r>
            <a:endParaRPr sz="2700" b="1" dirty="0">
              <a:solidFill>
                <a:srgbClr val="001E52"/>
              </a:solidFill>
              <a:latin typeface="Arial"/>
              <a:ea typeface="Arial"/>
              <a:cs typeface="Arial"/>
              <a:sym typeface="Arial"/>
            </a:endParaRPr>
          </a:p>
          <a:p>
            <a:pPr marL="668653" marR="119379" lvl="0" indent="0" algn="l" rtl="0">
              <a:lnSpc>
                <a:spcPct val="109500"/>
              </a:lnSpc>
              <a:spcBef>
                <a:spcPts val="0"/>
              </a:spcBef>
              <a:spcAft>
                <a:spcPts val="0"/>
              </a:spcAft>
              <a:buNone/>
            </a:pPr>
            <a:r>
              <a:rPr lang="el-GR" sz="2700" b="1" dirty="0">
                <a:solidFill>
                  <a:srgbClr val="001E52"/>
                </a:solidFill>
                <a:latin typeface="Arial"/>
                <a:ea typeface="Arial"/>
                <a:cs typeface="Arial"/>
                <a:sym typeface="Arial"/>
              </a:rPr>
              <a:t>	Υπέρ-υψηλής ισχύος (300KW) ο καθένας</a:t>
            </a:r>
            <a:endParaRPr sz="2700" dirty="0">
              <a:latin typeface="Arial"/>
              <a:ea typeface="Arial"/>
              <a:cs typeface="Arial"/>
              <a:sym typeface="Arial"/>
            </a:endParaRPr>
          </a:p>
          <a:p>
            <a:pPr marL="668653" lvl="0" indent="0" algn="l" rtl="0">
              <a:lnSpc>
                <a:spcPct val="100000"/>
              </a:lnSpc>
              <a:spcBef>
                <a:spcPts val="250"/>
              </a:spcBef>
              <a:spcAft>
                <a:spcPts val="0"/>
              </a:spcAft>
              <a:buNone/>
            </a:pPr>
            <a:r>
              <a:rPr lang="el-GR" sz="2700" b="1" dirty="0">
                <a:solidFill>
                  <a:srgbClr val="001E52"/>
                </a:solidFill>
                <a:latin typeface="Arial"/>
                <a:ea typeface="Arial"/>
                <a:cs typeface="Arial"/>
                <a:sym typeface="Arial"/>
              </a:rPr>
              <a:t>	Ικανοί να δώσουν την απαιτούμενη ενέργεια φόρτισης στο ταξί σε 20 λεπτά</a:t>
            </a:r>
            <a:endParaRPr sz="2700" dirty="0">
              <a:latin typeface="Arial"/>
              <a:ea typeface="Arial"/>
              <a:cs typeface="Arial"/>
              <a:sym typeface="Arial"/>
            </a:endParaRPr>
          </a:p>
          <a:p>
            <a:pPr marL="0" lvl="0" indent="0" algn="l" rtl="0">
              <a:lnSpc>
                <a:spcPct val="100000"/>
              </a:lnSpc>
              <a:spcBef>
                <a:spcPts val="40"/>
              </a:spcBef>
              <a:spcAft>
                <a:spcPts val="0"/>
              </a:spcAft>
              <a:buNone/>
            </a:pPr>
            <a:endParaRPr sz="2700" dirty="0">
              <a:latin typeface="Arial"/>
              <a:ea typeface="Arial"/>
              <a:cs typeface="Arial"/>
              <a:sym typeface="Arial"/>
            </a:endParaRPr>
          </a:p>
          <a:p>
            <a:pPr marL="48260" lvl="0" indent="0" algn="l" rtl="0">
              <a:lnSpc>
                <a:spcPct val="100000"/>
              </a:lnSpc>
              <a:spcBef>
                <a:spcPts val="0"/>
              </a:spcBef>
              <a:spcAft>
                <a:spcPts val="0"/>
              </a:spcAft>
              <a:buNone/>
            </a:pPr>
            <a:r>
              <a:rPr lang="el-GR" sz="2500" b="1" u="sng" dirty="0">
                <a:solidFill>
                  <a:srgbClr val="001E52"/>
                </a:solidFill>
                <a:latin typeface="Arial"/>
                <a:ea typeface="Arial"/>
                <a:cs typeface="Arial"/>
                <a:sym typeface="Arial"/>
              </a:rPr>
              <a:t>Το 1ο σημείο θα είναι έτοιμο εντός Ιουλίου και όλα τα 10 σημεία </a:t>
            </a:r>
            <a:r>
              <a:rPr lang="el-GR" sz="2500" b="1" u="sng" dirty="0">
                <a:solidFill>
                  <a:srgbClr val="001E52"/>
                </a:solidFill>
              </a:rPr>
              <a:t>έως το </a:t>
            </a:r>
            <a:r>
              <a:rPr lang="el-GR" sz="2500" b="1" u="sng" dirty="0">
                <a:solidFill>
                  <a:srgbClr val="001E52"/>
                </a:solidFill>
                <a:latin typeface="Arial"/>
                <a:ea typeface="Arial"/>
                <a:cs typeface="Arial"/>
                <a:sym typeface="Arial"/>
              </a:rPr>
              <a:t>τέλος του 2024</a:t>
            </a:r>
            <a:endParaRPr sz="2500" u="sng" dirty="0">
              <a:latin typeface="Arial"/>
              <a:ea typeface="Arial"/>
              <a:cs typeface="Arial"/>
              <a:sym typeface="Arial"/>
            </a:endParaRPr>
          </a:p>
        </p:txBody>
      </p:sp>
      <p:grpSp>
        <p:nvGrpSpPr>
          <p:cNvPr id="196" name="Google Shape;196;p6"/>
          <p:cNvGrpSpPr/>
          <p:nvPr/>
        </p:nvGrpSpPr>
        <p:grpSpPr>
          <a:xfrm>
            <a:off x="1490820" y="1165056"/>
            <a:ext cx="345440" cy="1066597"/>
            <a:chOff x="1490820" y="1165056"/>
            <a:chExt cx="345440" cy="1066597"/>
          </a:xfrm>
        </p:grpSpPr>
        <p:sp>
          <p:nvSpPr>
            <p:cNvPr id="197" name="Google Shape;197;p6"/>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98" name="Google Shape;198;p6"/>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199" name="Google Shape;199;p6"/>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200" name="Google Shape;200;p6"/>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01" name="Google Shape;201;p6"/>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205"/>
        <p:cNvGrpSpPr/>
        <p:nvPr/>
      </p:nvGrpSpPr>
      <p:grpSpPr>
        <a:xfrm>
          <a:off x="0" y="0"/>
          <a:ext cx="0" cy="0"/>
          <a:chOff x="0" y="0"/>
          <a:chExt cx="0" cy="0"/>
        </a:xfrm>
      </p:grpSpPr>
      <p:grpSp>
        <p:nvGrpSpPr>
          <p:cNvPr id="206" name="Google Shape;206;p7"/>
          <p:cNvGrpSpPr/>
          <p:nvPr/>
        </p:nvGrpSpPr>
        <p:grpSpPr>
          <a:xfrm>
            <a:off x="5921502" y="3162420"/>
            <a:ext cx="8169275" cy="4944110"/>
            <a:chOff x="5921502" y="3162420"/>
            <a:chExt cx="8169275" cy="4944110"/>
          </a:xfrm>
        </p:grpSpPr>
        <p:sp>
          <p:nvSpPr>
            <p:cNvPr id="207" name="Google Shape;207;p7"/>
            <p:cNvSpPr/>
            <p:nvPr/>
          </p:nvSpPr>
          <p:spPr>
            <a:xfrm>
              <a:off x="6065650" y="3306557"/>
              <a:ext cx="3985895" cy="4655820"/>
            </a:xfrm>
            <a:custGeom>
              <a:avLst/>
              <a:gdLst/>
              <a:ahLst/>
              <a:cxnLst/>
              <a:rect l="l" t="t" r="r" b="b"/>
              <a:pathLst>
                <a:path w="3985895" h="4655820" extrusionOk="0">
                  <a:moveTo>
                    <a:pt x="3985732" y="0"/>
                  </a:moveTo>
                  <a:lnTo>
                    <a:pt x="3332652" y="288294"/>
                  </a:lnTo>
                  <a:lnTo>
                    <a:pt x="1599145" y="393391"/>
                  </a:lnTo>
                  <a:lnTo>
                    <a:pt x="1743287" y="1239868"/>
                  </a:lnTo>
                  <a:lnTo>
                    <a:pt x="2651332" y="2136301"/>
                  </a:lnTo>
                  <a:lnTo>
                    <a:pt x="0" y="3223126"/>
                  </a:lnTo>
                  <a:lnTo>
                    <a:pt x="1528330" y="3265963"/>
                  </a:lnTo>
                  <a:lnTo>
                    <a:pt x="3188499" y="3458072"/>
                  </a:lnTo>
                  <a:lnTo>
                    <a:pt x="2717655" y="4655387"/>
                  </a:lnTo>
                </a:path>
              </a:pathLst>
            </a:custGeom>
            <a:noFill/>
            <a:ln w="52350"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08" name="Google Shape;208;p7"/>
            <p:cNvSpPr/>
            <p:nvPr/>
          </p:nvSpPr>
          <p:spPr>
            <a:xfrm>
              <a:off x="8783303" y="6883181"/>
              <a:ext cx="5163820" cy="1078865"/>
            </a:xfrm>
            <a:custGeom>
              <a:avLst/>
              <a:gdLst/>
              <a:ahLst/>
              <a:cxnLst/>
              <a:rect l="l" t="t" r="r" b="b"/>
              <a:pathLst>
                <a:path w="5163819" h="1078865" extrusionOk="0">
                  <a:moveTo>
                    <a:pt x="0" y="1078762"/>
                  </a:moveTo>
                  <a:lnTo>
                    <a:pt x="5163235" y="0"/>
                  </a:lnTo>
                </a:path>
              </a:pathLst>
            </a:custGeom>
            <a:noFill/>
            <a:ln w="52350"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09" name="Google Shape;209;p7"/>
            <p:cNvSpPr/>
            <p:nvPr/>
          </p:nvSpPr>
          <p:spPr>
            <a:xfrm>
              <a:off x="5921502" y="3162420"/>
              <a:ext cx="8169275" cy="4944110"/>
            </a:xfrm>
            <a:custGeom>
              <a:avLst/>
              <a:gdLst/>
              <a:ahLst/>
              <a:cxnLst/>
              <a:rect l="l" t="t" r="r" b="b"/>
              <a:pathLst>
                <a:path w="8169275" h="4944109" extrusionOk="0">
                  <a:moveTo>
                    <a:pt x="288290" y="3367278"/>
                  </a:moveTo>
                  <a:lnTo>
                    <a:pt x="280949" y="3321710"/>
                  </a:lnTo>
                  <a:lnTo>
                    <a:pt x="260489" y="3282150"/>
                  </a:lnTo>
                  <a:lnTo>
                    <a:pt x="229285" y="3250946"/>
                  </a:lnTo>
                  <a:lnTo>
                    <a:pt x="189712" y="3230473"/>
                  </a:lnTo>
                  <a:lnTo>
                    <a:pt x="144157" y="3223133"/>
                  </a:lnTo>
                  <a:lnTo>
                    <a:pt x="98590" y="3230473"/>
                  </a:lnTo>
                  <a:lnTo>
                    <a:pt x="59016" y="3250946"/>
                  </a:lnTo>
                  <a:lnTo>
                    <a:pt x="27813" y="3282150"/>
                  </a:lnTo>
                  <a:lnTo>
                    <a:pt x="7353" y="3321710"/>
                  </a:lnTo>
                  <a:lnTo>
                    <a:pt x="0" y="3367278"/>
                  </a:lnTo>
                  <a:lnTo>
                    <a:pt x="7353" y="3412833"/>
                  </a:lnTo>
                  <a:lnTo>
                    <a:pt x="27813" y="3452406"/>
                  </a:lnTo>
                  <a:lnTo>
                    <a:pt x="59016" y="3483610"/>
                  </a:lnTo>
                  <a:lnTo>
                    <a:pt x="98590" y="3504069"/>
                  </a:lnTo>
                  <a:lnTo>
                    <a:pt x="144157" y="3511410"/>
                  </a:lnTo>
                  <a:lnTo>
                    <a:pt x="189712" y="3504069"/>
                  </a:lnTo>
                  <a:lnTo>
                    <a:pt x="229285" y="3483610"/>
                  </a:lnTo>
                  <a:lnTo>
                    <a:pt x="260489" y="3452406"/>
                  </a:lnTo>
                  <a:lnTo>
                    <a:pt x="280949" y="3412833"/>
                  </a:lnTo>
                  <a:lnTo>
                    <a:pt x="288290" y="3367278"/>
                  </a:lnTo>
                  <a:close/>
                </a:path>
                <a:path w="8169275" h="4944109" extrusionOk="0">
                  <a:moveTo>
                    <a:pt x="1816620" y="3410102"/>
                  </a:moveTo>
                  <a:lnTo>
                    <a:pt x="1809267" y="3364547"/>
                  </a:lnTo>
                  <a:lnTo>
                    <a:pt x="1788807" y="3324974"/>
                  </a:lnTo>
                  <a:lnTo>
                    <a:pt x="1757603" y="3293770"/>
                  </a:lnTo>
                  <a:lnTo>
                    <a:pt x="1718030" y="3273310"/>
                  </a:lnTo>
                  <a:lnTo>
                    <a:pt x="1672475" y="3265970"/>
                  </a:lnTo>
                  <a:lnTo>
                    <a:pt x="1626908" y="3273310"/>
                  </a:lnTo>
                  <a:lnTo>
                    <a:pt x="1587334" y="3293770"/>
                  </a:lnTo>
                  <a:lnTo>
                    <a:pt x="1556131" y="3324974"/>
                  </a:lnTo>
                  <a:lnTo>
                    <a:pt x="1535671" y="3364547"/>
                  </a:lnTo>
                  <a:lnTo>
                    <a:pt x="1528318" y="3410102"/>
                  </a:lnTo>
                  <a:lnTo>
                    <a:pt x="1535671" y="3455670"/>
                  </a:lnTo>
                  <a:lnTo>
                    <a:pt x="1556131" y="3495230"/>
                  </a:lnTo>
                  <a:lnTo>
                    <a:pt x="1587334" y="3526434"/>
                  </a:lnTo>
                  <a:lnTo>
                    <a:pt x="1626908" y="3546894"/>
                  </a:lnTo>
                  <a:lnTo>
                    <a:pt x="1672475" y="3554247"/>
                  </a:lnTo>
                  <a:lnTo>
                    <a:pt x="1718030" y="3546894"/>
                  </a:lnTo>
                  <a:lnTo>
                    <a:pt x="1757603" y="3526434"/>
                  </a:lnTo>
                  <a:lnTo>
                    <a:pt x="1788807" y="3495230"/>
                  </a:lnTo>
                  <a:lnTo>
                    <a:pt x="1809267" y="3455670"/>
                  </a:lnTo>
                  <a:lnTo>
                    <a:pt x="1816620" y="3410102"/>
                  </a:lnTo>
                  <a:close/>
                </a:path>
                <a:path w="8169275" h="4944109" extrusionOk="0">
                  <a:moveTo>
                    <a:pt x="1887435" y="537540"/>
                  </a:moveTo>
                  <a:lnTo>
                    <a:pt x="1880082" y="491985"/>
                  </a:lnTo>
                  <a:lnTo>
                    <a:pt x="1859622" y="452412"/>
                  </a:lnTo>
                  <a:lnTo>
                    <a:pt x="1828419" y="421208"/>
                  </a:lnTo>
                  <a:lnTo>
                    <a:pt x="1788845" y="400748"/>
                  </a:lnTo>
                  <a:lnTo>
                    <a:pt x="1743290" y="393395"/>
                  </a:lnTo>
                  <a:lnTo>
                    <a:pt x="1697723" y="400748"/>
                  </a:lnTo>
                  <a:lnTo>
                    <a:pt x="1658150" y="421208"/>
                  </a:lnTo>
                  <a:lnTo>
                    <a:pt x="1626946" y="452412"/>
                  </a:lnTo>
                  <a:lnTo>
                    <a:pt x="1606486" y="491985"/>
                  </a:lnTo>
                  <a:lnTo>
                    <a:pt x="1599133" y="537540"/>
                  </a:lnTo>
                  <a:lnTo>
                    <a:pt x="1606486" y="583095"/>
                  </a:lnTo>
                  <a:lnTo>
                    <a:pt x="1626946" y="622668"/>
                  </a:lnTo>
                  <a:lnTo>
                    <a:pt x="1658150" y="653872"/>
                  </a:lnTo>
                  <a:lnTo>
                    <a:pt x="1697723" y="674331"/>
                  </a:lnTo>
                  <a:lnTo>
                    <a:pt x="1743290" y="681685"/>
                  </a:lnTo>
                  <a:lnTo>
                    <a:pt x="1788845" y="674331"/>
                  </a:lnTo>
                  <a:lnTo>
                    <a:pt x="1828419" y="653872"/>
                  </a:lnTo>
                  <a:lnTo>
                    <a:pt x="1859622" y="622668"/>
                  </a:lnTo>
                  <a:lnTo>
                    <a:pt x="1880082" y="583095"/>
                  </a:lnTo>
                  <a:lnTo>
                    <a:pt x="1887435" y="537540"/>
                  </a:lnTo>
                  <a:close/>
                </a:path>
                <a:path w="8169275" h="4944109" extrusionOk="0">
                  <a:moveTo>
                    <a:pt x="2031580" y="1384007"/>
                  </a:moveTo>
                  <a:lnTo>
                    <a:pt x="2024227" y="1338453"/>
                  </a:lnTo>
                  <a:lnTo>
                    <a:pt x="2003767" y="1298879"/>
                  </a:lnTo>
                  <a:lnTo>
                    <a:pt x="1972564" y="1267675"/>
                  </a:lnTo>
                  <a:lnTo>
                    <a:pt x="1932990" y="1247216"/>
                  </a:lnTo>
                  <a:lnTo>
                    <a:pt x="1887435" y="1239875"/>
                  </a:lnTo>
                  <a:lnTo>
                    <a:pt x="1841868" y="1247216"/>
                  </a:lnTo>
                  <a:lnTo>
                    <a:pt x="1802307" y="1267675"/>
                  </a:lnTo>
                  <a:lnTo>
                    <a:pt x="1771091" y="1298879"/>
                  </a:lnTo>
                  <a:lnTo>
                    <a:pt x="1750631" y="1338453"/>
                  </a:lnTo>
                  <a:lnTo>
                    <a:pt x="1743278" y="1384007"/>
                  </a:lnTo>
                  <a:lnTo>
                    <a:pt x="1750631" y="1429575"/>
                  </a:lnTo>
                  <a:lnTo>
                    <a:pt x="1771091" y="1469136"/>
                  </a:lnTo>
                  <a:lnTo>
                    <a:pt x="1802307" y="1500339"/>
                  </a:lnTo>
                  <a:lnTo>
                    <a:pt x="1841868" y="1520799"/>
                  </a:lnTo>
                  <a:lnTo>
                    <a:pt x="1887435" y="1528152"/>
                  </a:lnTo>
                  <a:lnTo>
                    <a:pt x="1932990" y="1520799"/>
                  </a:lnTo>
                  <a:lnTo>
                    <a:pt x="1972564" y="1500339"/>
                  </a:lnTo>
                  <a:lnTo>
                    <a:pt x="2003767" y="1469136"/>
                  </a:lnTo>
                  <a:lnTo>
                    <a:pt x="2024227" y="1429575"/>
                  </a:lnTo>
                  <a:lnTo>
                    <a:pt x="2031580" y="1384007"/>
                  </a:lnTo>
                  <a:close/>
                </a:path>
                <a:path w="8169275" h="4944109" extrusionOk="0">
                  <a:moveTo>
                    <a:pt x="2939618" y="2280437"/>
                  </a:moveTo>
                  <a:lnTo>
                    <a:pt x="2932277" y="2234882"/>
                  </a:lnTo>
                  <a:lnTo>
                    <a:pt x="2911805" y="2195309"/>
                  </a:lnTo>
                  <a:lnTo>
                    <a:pt x="2880601" y="2164105"/>
                  </a:lnTo>
                  <a:lnTo>
                    <a:pt x="2841040" y="2143645"/>
                  </a:lnTo>
                  <a:lnTo>
                    <a:pt x="2795473" y="2136305"/>
                  </a:lnTo>
                  <a:lnTo>
                    <a:pt x="2749918" y="2143645"/>
                  </a:lnTo>
                  <a:lnTo>
                    <a:pt x="2710345" y="2164105"/>
                  </a:lnTo>
                  <a:lnTo>
                    <a:pt x="2679141" y="2195309"/>
                  </a:lnTo>
                  <a:lnTo>
                    <a:pt x="2658668" y="2234882"/>
                  </a:lnTo>
                  <a:lnTo>
                    <a:pt x="2651328" y="2280437"/>
                  </a:lnTo>
                  <a:lnTo>
                    <a:pt x="2658668" y="2326005"/>
                  </a:lnTo>
                  <a:lnTo>
                    <a:pt x="2679141" y="2365578"/>
                  </a:lnTo>
                  <a:lnTo>
                    <a:pt x="2710345" y="2396769"/>
                  </a:lnTo>
                  <a:lnTo>
                    <a:pt x="2749918" y="2417241"/>
                  </a:lnTo>
                  <a:lnTo>
                    <a:pt x="2795473" y="2424582"/>
                  </a:lnTo>
                  <a:lnTo>
                    <a:pt x="2841040" y="2417241"/>
                  </a:lnTo>
                  <a:lnTo>
                    <a:pt x="2880601" y="2396769"/>
                  </a:lnTo>
                  <a:lnTo>
                    <a:pt x="2911805" y="2365578"/>
                  </a:lnTo>
                  <a:lnTo>
                    <a:pt x="2932277" y="2326005"/>
                  </a:lnTo>
                  <a:lnTo>
                    <a:pt x="2939618" y="2280437"/>
                  </a:lnTo>
                  <a:close/>
                </a:path>
                <a:path w="8169275" h="4944109" extrusionOk="0">
                  <a:moveTo>
                    <a:pt x="3005937" y="4799533"/>
                  </a:moveTo>
                  <a:lnTo>
                    <a:pt x="2998597" y="4753965"/>
                  </a:lnTo>
                  <a:lnTo>
                    <a:pt x="2978137" y="4714405"/>
                  </a:lnTo>
                  <a:lnTo>
                    <a:pt x="2946933" y="4683201"/>
                  </a:lnTo>
                  <a:lnTo>
                    <a:pt x="2907360" y="4662741"/>
                  </a:lnTo>
                  <a:lnTo>
                    <a:pt x="2861805" y="4655388"/>
                  </a:lnTo>
                  <a:lnTo>
                    <a:pt x="2816237" y="4662741"/>
                  </a:lnTo>
                  <a:lnTo>
                    <a:pt x="2776664" y="4683201"/>
                  </a:lnTo>
                  <a:lnTo>
                    <a:pt x="2745460" y="4714405"/>
                  </a:lnTo>
                  <a:lnTo>
                    <a:pt x="2725001" y="4753965"/>
                  </a:lnTo>
                  <a:lnTo>
                    <a:pt x="2717647" y="4799533"/>
                  </a:lnTo>
                  <a:lnTo>
                    <a:pt x="2725001" y="4845088"/>
                  </a:lnTo>
                  <a:lnTo>
                    <a:pt x="2745460" y="4884661"/>
                  </a:lnTo>
                  <a:lnTo>
                    <a:pt x="2776664" y="4915865"/>
                  </a:lnTo>
                  <a:lnTo>
                    <a:pt x="2816237" y="4936325"/>
                  </a:lnTo>
                  <a:lnTo>
                    <a:pt x="2861805" y="4943678"/>
                  </a:lnTo>
                  <a:lnTo>
                    <a:pt x="2907360" y="4936325"/>
                  </a:lnTo>
                  <a:lnTo>
                    <a:pt x="2946933" y="4915865"/>
                  </a:lnTo>
                  <a:lnTo>
                    <a:pt x="2978137" y="4884661"/>
                  </a:lnTo>
                  <a:lnTo>
                    <a:pt x="2998597" y="4845088"/>
                  </a:lnTo>
                  <a:lnTo>
                    <a:pt x="3005937" y="4799533"/>
                  </a:lnTo>
                  <a:close/>
                </a:path>
                <a:path w="8169275" h="4944109" extrusionOk="0">
                  <a:moveTo>
                    <a:pt x="3476790" y="3602215"/>
                  </a:moveTo>
                  <a:lnTo>
                    <a:pt x="3469449" y="3556647"/>
                  </a:lnTo>
                  <a:lnTo>
                    <a:pt x="3448989" y="3517087"/>
                  </a:lnTo>
                  <a:lnTo>
                    <a:pt x="3417786" y="3485883"/>
                  </a:lnTo>
                  <a:lnTo>
                    <a:pt x="3378212" y="3465423"/>
                  </a:lnTo>
                  <a:lnTo>
                    <a:pt x="3332657" y="3458070"/>
                  </a:lnTo>
                  <a:lnTo>
                    <a:pt x="3287090" y="3465423"/>
                  </a:lnTo>
                  <a:lnTo>
                    <a:pt x="3247517" y="3485883"/>
                  </a:lnTo>
                  <a:lnTo>
                    <a:pt x="3216313" y="3517087"/>
                  </a:lnTo>
                  <a:lnTo>
                    <a:pt x="3195853" y="3556647"/>
                  </a:lnTo>
                  <a:lnTo>
                    <a:pt x="3188500" y="3602215"/>
                  </a:lnTo>
                  <a:lnTo>
                    <a:pt x="3195853" y="3647770"/>
                  </a:lnTo>
                  <a:lnTo>
                    <a:pt x="3216313" y="3687343"/>
                  </a:lnTo>
                  <a:lnTo>
                    <a:pt x="3247517" y="3718547"/>
                  </a:lnTo>
                  <a:lnTo>
                    <a:pt x="3287090" y="3739007"/>
                  </a:lnTo>
                  <a:lnTo>
                    <a:pt x="3332657" y="3746360"/>
                  </a:lnTo>
                  <a:lnTo>
                    <a:pt x="3378212" y="3739007"/>
                  </a:lnTo>
                  <a:lnTo>
                    <a:pt x="3417786" y="3718547"/>
                  </a:lnTo>
                  <a:lnTo>
                    <a:pt x="3448989" y="3687343"/>
                  </a:lnTo>
                  <a:lnTo>
                    <a:pt x="3469449" y="3647770"/>
                  </a:lnTo>
                  <a:lnTo>
                    <a:pt x="3476790" y="3602215"/>
                  </a:lnTo>
                  <a:close/>
                </a:path>
                <a:path w="8169275" h="4944109" extrusionOk="0">
                  <a:moveTo>
                    <a:pt x="3620947" y="432435"/>
                  </a:moveTo>
                  <a:lnTo>
                    <a:pt x="3613594" y="386880"/>
                  </a:lnTo>
                  <a:lnTo>
                    <a:pt x="3593134" y="347306"/>
                  </a:lnTo>
                  <a:lnTo>
                    <a:pt x="3561931" y="316103"/>
                  </a:lnTo>
                  <a:lnTo>
                    <a:pt x="3522357" y="295643"/>
                  </a:lnTo>
                  <a:lnTo>
                    <a:pt x="3476802" y="288290"/>
                  </a:lnTo>
                  <a:lnTo>
                    <a:pt x="3431235" y="295643"/>
                  </a:lnTo>
                  <a:lnTo>
                    <a:pt x="3391662" y="316103"/>
                  </a:lnTo>
                  <a:lnTo>
                    <a:pt x="3360458" y="347306"/>
                  </a:lnTo>
                  <a:lnTo>
                    <a:pt x="3339998" y="386880"/>
                  </a:lnTo>
                  <a:lnTo>
                    <a:pt x="3332645" y="432435"/>
                  </a:lnTo>
                  <a:lnTo>
                    <a:pt x="3339998" y="478002"/>
                  </a:lnTo>
                  <a:lnTo>
                    <a:pt x="3360458" y="517563"/>
                  </a:lnTo>
                  <a:lnTo>
                    <a:pt x="3391662" y="548767"/>
                  </a:lnTo>
                  <a:lnTo>
                    <a:pt x="3431235" y="569226"/>
                  </a:lnTo>
                  <a:lnTo>
                    <a:pt x="3476802" y="576580"/>
                  </a:lnTo>
                  <a:lnTo>
                    <a:pt x="3522357" y="569226"/>
                  </a:lnTo>
                  <a:lnTo>
                    <a:pt x="3561931" y="548767"/>
                  </a:lnTo>
                  <a:lnTo>
                    <a:pt x="3593134" y="517563"/>
                  </a:lnTo>
                  <a:lnTo>
                    <a:pt x="3613594" y="478002"/>
                  </a:lnTo>
                  <a:lnTo>
                    <a:pt x="3620947" y="432435"/>
                  </a:lnTo>
                  <a:close/>
                </a:path>
                <a:path w="8169275" h="4944109" extrusionOk="0">
                  <a:moveTo>
                    <a:pt x="4274020" y="144145"/>
                  </a:moveTo>
                  <a:lnTo>
                    <a:pt x="4266679" y="98577"/>
                  </a:lnTo>
                  <a:lnTo>
                    <a:pt x="4246207" y="59016"/>
                  </a:lnTo>
                  <a:lnTo>
                    <a:pt x="4215015" y="27813"/>
                  </a:lnTo>
                  <a:lnTo>
                    <a:pt x="4175442" y="7353"/>
                  </a:lnTo>
                  <a:lnTo>
                    <a:pt x="4129875" y="0"/>
                  </a:lnTo>
                  <a:lnTo>
                    <a:pt x="4084320" y="7353"/>
                  </a:lnTo>
                  <a:lnTo>
                    <a:pt x="4044746" y="27813"/>
                  </a:lnTo>
                  <a:lnTo>
                    <a:pt x="4013543" y="59016"/>
                  </a:lnTo>
                  <a:lnTo>
                    <a:pt x="3993070" y="98577"/>
                  </a:lnTo>
                  <a:lnTo>
                    <a:pt x="3985730" y="144145"/>
                  </a:lnTo>
                  <a:lnTo>
                    <a:pt x="3993070" y="189699"/>
                  </a:lnTo>
                  <a:lnTo>
                    <a:pt x="4013543" y="229273"/>
                  </a:lnTo>
                  <a:lnTo>
                    <a:pt x="4044746" y="260477"/>
                  </a:lnTo>
                  <a:lnTo>
                    <a:pt x="4084320" y="280936"/>
                  </a:lnTo>
                  <a:lnTo>
                    <a:pt x="4129875" y="288290"/>
                  </a:lnTo>
                  <a:lnTo>
                    <a:pt x="4175442" y="280936"/>
                  </a:lnTo>
                  <a:lnTo>
                    <a:pt x="4215015" y="260477"/>
                  </a:lnTo>
                  <a:lnTo>
                    <a:pt x="4246207" y="229273"/>
                  </a:lnTo>
                  <a:lnTo>
                    <a:pt x="4266679" y="189699"/>
                  </a:lnTo>
                  <a:lnTo>
                    <a:pt x="4274020" y="144145"/>
                  </a:lnTo>
                  <a:close/>
                </a:path>
                <a:path w="8169275" h="4944109" extrusionOk="0">
                  <a:moveTo>
                    <a:pt x="8169173" y="3720769"/>
                  </a:moveTo>
                  <a:lnTo>
                    <a:pt x="8161833" y="3675202"/>
                  </a:lnTo>
                  <a:lnTo>
                    <a:pt x="8141360" y="3635629"/>
                  </a:lnTo>
                  <a:lnTo>
                    <a:pt x="8110169" y="3604437"/>
                  </a:lnTo>
                  <a:lnTo>
                    <a:pt x="8070596" y="3583965"/>
                  </a:lnTo>
                  <a:lnTo>
                    <a:pt x="8025028" y="3576624"/>
                  </a:lnTo>
                  <a:lnTo>
                    <a:pt x="7979473" y="3583965"/>
                  </a:lnTo>
                  <a:lnTo>
                    <a:pt x="7939900" y="3604437"/>
                  </a:lnTo>
                  <a:lnTo>
                    <a:pt x="7908696" y="3635629"/>
                  </a:lnTo>
                  <a:lnTo>
                    <a:pt x="7888237" y="3675202"/>
                  </a:lnTo>
                  <a:lnTo>
                    <a:pt x="7880883" y="3720769"/>
                  </a:lnTo>
                  <a:lnTo>
                    <a:pt x="7888237" y="3766324"/>
                  </a:lnTo>
                  <a:lnTo>
                    <a:pt x="7908696" y="3805898"/>
                  </a:lnTo>
                  <a:lnTo>
                    <a:pt x="7939900" y="3837101"/>
                  </a:lnTo>
                  <a:lnTo>
                    <a:pt x="7979473" y="3857561"/>
                  </a:lnTo>
                  <a:lnTo>
                    <a:pt x="8025028" y="3864902"/>
                  </a:lnTo>
                  <a:lnTo>
                    <a:pt x="8070596" y="3857561"/>
                  </a:lnTo>
                  <a:lnTo>
                    <a:pt x="8110169" y="3837101"/>
                  </a:lnTo>
                  <a:lnTo>
                    <a:pt x="8141360" y="3805898"/>
                  </a:lnTo>
                  <a:lnTo>
                    <a:pt x="8161833" y="3766324"/>
                  </a:lnTo>
                  <a:lnTo>
                    <a:pt x="8169173" y="3720769"/>
                  </a:lnTo>
                  <a:close/>
                </a:path>
              </a:pathLst>
            </a:custGeom>
            <a:solidFill>
              <a:srgbClr val="00284D"/>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210" name="Google Shape;210;p7"/>
          <p:cNvSpPr txBox="1"/>
          <p:nvPr/>
        </p:nvSpPr>
        <p:spPr>
          <a:xfrm>
            <a:off x="10384100" y="2815300"/>
            <a:ext cx="4160400" cy="1362300"/>
          </a:xfrm>
          <a:prstGeom prst="rect">
            <a:avLst/>
          </a:prstGeom>
          <a:noFill/>
          <a:ln>
            <a:noFill/>
          </a:ln>
        </p:spPr>
        <p:txBody>
          <a:bodyPr spcFirstLastPara="1" wrap="square" lIns="0" tIns="177150" rIns="0" bIns="0" anchor="t" anchorCtr="0">
            <a:spAutoFit/>
          </a:bodyPr>
          <a:lstStyle/>
          <a:p>
            <a:pPr marL="0" lvl="0" indent="0" algn="l" rtl="0">
              <a:lnSpc>
                <a:spcPct val="100000"/>
              </a:lnSpc>
              <a:spcBef>
                <a:spcPts val="0"/>
              </a:spcBef>
              <a:spcAft>
                <a:spcPts val="0"/>
              </a:spcAft>
              <a:buNone/>
            </a:pPr>
            <a:r>
              <a:rPr lang="el-GR" sz="2200" b="1">
                <a:solidFill>
                  <a:srgbClr val="001E52"/>
                </a:solidFill>
                <a:latin typeface="Arial"/>
                <a:ea typeface="Arial"/>
                <a:cs typeface="Arial"/>
                <a:sym typeface="Arial"/>
              </a:rPr>
              <a:t>Σταθμός Ο. Α. Κ. Α</a:t>
            </a:r>
            <a:endParaRPr sz="2200" b="1">
              <a:solidFill>
                <a:srgbClr val="001E52"/>
              </a:solidFill>
              <a:latin typeface="Arial"/>
              <a:ea typeface="Arial"/>
              <a:cs typeface="Arial"/>
              <a:sym typeface="Arial"/>
            </a:endParaRPr>
          </a:p>
          <a:p>
            <a:pPr marL="0" lvl="0" indent="0" algn="l" rtl="0">
              <a:lnSpc>
                <a:spcPct val="100000"/>
              </a:lnSpc>
              <a:spcBef>
                <a:spcPts val="0"/>
              </a:spcBef>
              <a:spcAft>
                <a:spcPts val="0"/>
              </a:spcAft>
              <a:buNone/>
            </a:pPr>
            <a:endParaRPr sz="2200" b="1">
              <a:solidFill>
                <a:srgbClr val="001E52"/>
              </a:solidFill>
            </a:endParaRPr>
          </a:p>
          <a:p>
            <a:pPr marL="12700" lvl="0" indent="0" algn="l" rtl="0">
              <a:lnSpc>
                <a:spcPct val="100000"/>
              </a:lnSpc>
              <a:spcBef>
                <a:spcPts val="1305"/>
              </a:spcBef>
              <a:spcAft>
                <a:spcPts val="0"/>
              </a:spcAft>
              <a:buNone/>
            </a:pPr>
            <a:endParaRPr sz="2200">
              <a:latin typeface="Arial"/>
              <a:ea typeface="Arial"/>
              <a:cs typeface="Arial"/>
              <a:sym typeface="Arial"/>
            </a:endParaRPr>
          </a:p>
        </p:txBody>
      </p:sp>
      <p:sp>
        <p:nvSpPr>
          <p:cNvPr id="211" name="Google Shape;211;p7"/>
          <p:cNvSpPr txBox="1"/>
          <p:nvPr/>
        </p:nvSpPr>
        <p:spPr>
          <a:xfrm>
            <a:off x="3803473" y="3488350"/>
            <a:ext cx="3656700" cy="3546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2200" b="1">
                <a:solidFill>
                  <a:srgbClr val="001E52"/>
                </a:solidFill>
                <a:latin typeface="Arial"/>
                <a:ea typeface="Arial"/>
                <a:cs typeface="Arial"/>
                <a:sym typeface="Arial"/>
              </a:rPr>
              <a:t>Σταθμός Περιστερίου</a:t>
            </a:r>
            <a:endParaRPr sz="2200">
              <a:latin typeface="Arial"/>
              <a:ea typeface="Arial"/>
              <a:cs typeface="Arial"/>
              <a:sym typeface="Arial"/>
            </a:endParaRPr>
          </a:p>
        </p:txBody>
      </p:sp>
      <p:sp>
        <p:nvSpPr>
          <p:cNvPr id="212" name="Google Shape;212;p7"/>
          <p:cNvSpPr txBox="1"/>
          <p:nvPr/>
        </p:nvSpPr>
        <p:spPr>
          <a:xfrm>
            <a:off x="5499719" y="4347507"/>
            <a:ext cx="5945400" cy="11250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2200" b="1">
                <a:solidFill>
                  <a:srgbClr val="001E52"/>
                </a:solidFill>
                <a:latin typeface="Arial"/>
                <a:ea typeface="Arial"/>
                <a:cs typeface="Arial"/>
                <a:sym typeface="Arial"/>
              </a:rPr>
              <a:t>Σταθμός ΚΤΕΛ</a:t>
            </a:r>
            <a:endParaRPr sz="2200">
              <a:latin typeface="Arial"/>
              <a:ea typeface="Arial"/>
              <a:cs typeface="Arial"/>
              <a:sym typeface="Arial"/>
            </a:endParaRPr>
          </a:p>
          <a:p>
            <a:pPr marL="0" lvl="0" indent="0" algn="l" rtl="0">
              <a:lnSpc>
                <a:spcPct val="100000"/>
              </a:lnSpc>
              <a:spcBef>
                <a:spcPts val="0"/>
              </a:spcBef>
              <a:spcAft>
                <a:spcPts val="0"/>
              </a:spcAft>
              <a:buNone/>
            </a:pPr>
            <a:endParaRPr sz="2800">
              <a:latin typeface="Arial"/>
              <a:ea typeface="Arial"/>
              <a:cs typeface="Arial"/>
              <a:sym typeface="Arial"/>
            </a:endParaRPr>
          </a:p>
          <a:p>
            <a:pPr marL="3481070" lvl="0" indent="0" algn="l" rtl="0">
              <a:lnSpc>
                <a:spcPct val="100000"/>
              </a:lnSpc>
              <a:spcBef>
                <a:spcPts val="5"/>
              </a:spcBef>
              <a:spcAft>
                <a:spcPts val="0"/>
              </a:spcAft>
              <a:buNone/>
            </a:pPr>
            <a:r>
              <a:rPr lang="el-GR" sz="2200" b="1">
                <a:solidFill>
                  <a:srgbClr val="001E52"/>
                </a:solidFill>
                <a:latin typeface="Arial"/>
                <a:ea typeface="Arial"/>
                <a:cs typeface="Arial"/>
                <a:sym typeface="Arial"/>
              </a:rPr>
              <a:t>Σταθμός Κέντρου</a:t>
            </a:r>
            <a:endParaRPr sz="2200">
              <a:latin typeface="Arial"/>
              <a:ea typeface="Arial"/>
              <a:cs typeface="Arial"/>
              <a:sym typeface="Arial"/>
            </a:endParaRPr>
          </a:p>
        </p:txBody>
      </p:sp>
      <p:sp>
        <p:nvSpPr>
          <p:cNvPr id="213" name="Google Shape;213;p7"/>
          <p:cNvSpPr txBox="1"/>
          <p:nvPr/>
        </p:nvSpPr>
        <p:spPr>
          <a:xfrm>
            <a:off x="5084875" y="6892500"/>
            <a:ext cx="3139500" cy="3546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2200" b="1">
                <a:solidFill>
                  <a:srgbClr val="001E52"/>
                </a:solidFill>
                <a:latin typeface="Arial"/>
                <a:ea typeface="Arial"/>
                <a:cs typeface="Arial"/>
                <a:sym typeface="Arial"/>
              </a:rPr>
              <a:t> Σταθμός Taekwondo</a:t>
            </a:r>
            <a:endParaRPr sz="2200">
              <a:latin typeface="Arial"/>
              <a:ea typeface="Arial"/>
              <a:cs typeface="Arial"/>
              <a:sym typeface="Arial"/>
            </a:endParaRPr>
          </a:p>
        </p:txBody>
      </p:sp>
      <p:sp>
        <p:nvSpPr>
          <p:cNvPr id="214" name="Google Shape;214;p7"/>
          <p:cNvSpPr txBox="1"/>
          <p:nvPr/>
        </p:nvSpPr>
        <p:spPr>
          <a:xfrm>
            <a:off x="9472132" y="6543063"/>
            <a:ext cx="2973000" cy="3546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2200" b="1">
                <a:solidFill>
                  <a:srgbClr val="001E52"/>
                </a:solidFill>
                <a:latin typeface="Arial"/>
                <a:ea typeface="Arial"/>
                <a:cs typeface="Arial"/>
                <a:sym typeface="Arial"/>
              </a:rPr>
              <a:t>Σταθμός Ηλιούπολης</a:t>
            </a:r>
            <a:endParaRPr sz="2200">
              <a:latin typeface="Arial"/>
              <a:ea typeface="Arial"/>
              <a:cs typeface="Arial"/>
              <a:sym typeface="Arial"/>
            </a:endParaRPr>
          </a:p>
        </p:txBody>
      </p:sp>
      <p:sp>
        <p:nvSpPr>
          <p:cNvPr id="215" name="Google Shape;215;p7"/>
          <p:cNvSpPr txBox="1"/>
          <p:nvPr/>
        </p:nvSpPr>
        <p:spPr>
          <a:xfrm>
            <a:off x="7460181" y="8156153"/>
            <a:ext cx="2780100" cy="3546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2200" b="1">
                <a:solidFill>
                  <a:srgbClr val="001E52"/>
                </a:solidFill>
                <a:latin typeface="Arial"/>
                <a:ea typeface="Arial"/>
                <a:cs typeface="Arial"/>
                <a:sym typeface="Arial"/>
              </a:rPr>
              <a:t>Σταθμός Ελληνικού</a:t>
            </a:r>
            <a:endParaRPr sz="2200">
              <a:latin typeface="Arial"/>
              <a:ea typeface="Arial"/>
              <a:cs typeface="Arial"/>
              <a:sym typeface="Arial"/>
            </a:endParaRPr>
          </a:p>
        </p:txBody>
      </p:sp>
      <p:sp>
        <p:nvSpPr>
          <p:cNvPr id="216" name="Google Shape;216;p7"/>
          <p:cNvSpPr txBox="1"/>
          <p:nvPr/>
        </p:nvSpPr>
        <p:spPr>
          <a:xfrm>
            <a:off x="14163205" y="6675939"/>
            <a:ext cx="3139500" cy="3546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2200" b="1">
                <a:solidFill>
                  <a:srgbClr val="001E52"/>
                </a:solidFill>
                <a:latin typeface="Arial"/>
                <a:ea typeface="Arial"/>
                <a:cs typeface="Arial"/>
                <a:sym typeface="Arial"/>
              </a:rPr>
              <a:t>Σταθμός Αεροδρομίου</a:t>
            </a:r>
            <a:endParaRPr sz="2200">
              <a:latin typeface="Arial"/>
              <a:ea typeface="Arial"/>
              <a:cs typeface="Arial"/>
              <a:sym typeface="Arial"/>
            </a:endParaRPr>
          </a:p>
        </p:txBody>
      </p:sp>
      <p:sp>
        <p:nvSpPr>
          <p:cNvPr id="217" name="Google Shape;217;p7"/>
          <p:cNvSpPr txBox="1"/>
          <p:nvPr/>
        </p:nvSpPr>
        <p:spPr>
          <a:xfrm>
            <a:off x="2256150" y="6141300"/>
            <a:ext cx="3395400" cy="408000"/>
          </a:xfrm>
          <a:prstGeom prst="rect">
            <a:avLst/>
          </a:prstGeom>
          <a:noFill/>
          <a:ln>
            <a:noFill/>
          </a:ln>
        </p:spPr>
        <p:txBody>
          <a:bodyPr spcFirstLastPara="1" wrap="square" lIns="0" tIns="68575" rIns="0" bIns="0" anchor="t" anchorCtr="0">
            <a:spAutoFit/>
          </a:bodyPr>
          <a:lstStyle/>
          <a:p>
            <a:pPr marL="12700" marR="5080" lvl="0" indent="0" algn="l" rtl="0">
              <a:lnSpc>
                <a:spcPct val="101363"/>
              </a:lnSpc>
              <a:spcBef>
                <a:spcPts val="0"/>
              </a:spcBef>
              <a:spcAft>
                <a:spcPts val="0"/>
              </a:spcAft>
              <a:buNone/>
            </a:pPr>
            <a:r>
              <a:rPr lang="el-GR" sz="2200" b="1">
                <a:solidFill>
                  <a:srgbClr val="001E52"/>
                </a:solidFill>
                <a:latin typeface="Arial"/>
                <a:ea typeface="Arial"/>
                <a:cs typeface="Arial"/>
                <a:sym typeface="Arial"/>
              </a:rPr>
              <a:t>Σταθμός </a:t>
            </a:r>
            <a:r>
              <a:rPr lang="el-GR" sz="2200" b="1">
                <a:solidFill>
                  <a:srgbClr val="001E52"/>
                </a:solidFill>
              </a:rPr>
              <a:t>Λ</a:t>
            </a:r>
            <a:r>
              <a:rPr lang="el-GR" sz="2200" b="1">
                <a:solidFill>
                  <a:srgbClr val="001E52"/>
                </a:solidFill>
                <a:latin typeface="Arial"/>
                <a:ea typeface="Arial"/>
                <a:cs typeface="Arial"/>
                <a:sym typeface="Arial"/>
              </a:rPr>
              <a:t>ιμένος</a:t>
            </a:r>
            <a:r>
              <a:rPr lang="el-GR" sz="2200" b="1">
                <a:solidFill>
                  <a:srgbClr val="001E52"/>
                </a:solidFill>
              </a:rPr>
              <a:t> </a:t>
            </a:r>
            <a:r>
              <a:rPr lang="el-GR" sz="2200" b="1">
                <a:solidFill>
                  <a:srgbClr val="001E52"/>
                </a:solidFill>
                <a:latin typeface="Arial"/>
                <a:ea typeface="Arial"/>
                <a:cs typeface="Arial"/>
                <a:sym typeface="Arial"/>
              </a:rPr>
              <a:t>Πειραιά</a:t>
            </a:r>
            <a:endParaRPr sz="2200">
              <a:latin typeface="Arial"/>
              <a:ea typeface="Arial"/>
              <a:cs typeface="Arial"/>
              <a:sym typeface="Arial"/>
            </a:endParaRPr>
          </a:p>
        </p:txBody>
      </p:sp>
      <p:grpSp>
        <p:nvGrpSpPr>
          <p:cNvPr id="218" name="Google Shape;218;p7"/>
          <p:cNvGrpSpPr/>
          <p:nvPr/>
        </p:nvGrpSpPr>
        <p:grpSpPr>
          <a:xfrm>
            <a:off x="5971720" y="3212623"/>
            <a:ext cx="8068752" cy="4843255"/>
            <a:chOff x="5971720" y="3212623"/>
            <a:chExt cx="8068752" cy="4843255"/>
          </a:xfrm>
        </p:grpSpPr>
        <p:pic>
          <p:nvPicPr>
            <p:cNvPr id="219" name="Google Shape;219;p7"/>
            <p:cNvPicPr preferRelativeResize="0"/>
            <p:nvPr/>
          </p:nvPicPr>
          <p:blipFill rotWithShape="1">
            <a:blip r:embed="rId3">
              <a:alphaModFix/>
            </a:blip>
            <a:srcRect/>
            <a:stretch/>
          </p:blipFill>
          <p:spPr>
            <a:xfrm>
              <a:off x="9957448" y="3212623"/>
              <a:ext cx="187868" cy="187868"/>
            </a:xfrm>
            <a:prstGeom prst="rect">
              <a:avLst/>
            </a:prstGeom>
            <a:noFill/>
            <a:ln>
              <a:noFill/>
            </a:ln>
          </p:spPr>
        </p:pic>
        <p:pic>
          <p:nvPicPr>
            <p:cNvPr id="220" name="Google Shape;220;p7"/>
            <p:cNvPicPr preferRelativeResize="0"/>
            <p:nvPr/>
          </p:nvPicPr>
          <p:blipFill rotWithShape="1">
            <a:blip r:embed="rId4">
              <a:alphaModFix/>
            </a:blip>
            <a:srcRect/>
            <a:stretch/>
          </p:blipFill>
          <p:spPr>
            <a:xfrm>
              <a:off x="9304368" y="3500917"/>
              <a:ext cx="187868" cy="187868"/>
            </a:xfrm>
            <a:prstGeom prst="rect">
              <a:avLst/>
            </a:prstGeom>
            <a:noFill/>
            <a:ln>
              <a:noFill/>
            </a:ln>
          </p:spPr>
        </p:pic>
        <p:pic>
          <p:nvPicPr>
            <p:cNvPr id="221" name="Google Shape;221;p7"/>
            <p:cNvPicPr preferRelativeResize="0"/>
            <p:nvPr/>
          </p:nvPicPr>
          <p:blipFill rotWithShape="1">
            <a:blip r:embed="rId4">
              <a:alphaModFix/>
            </a:blip>
            <a:srcRect/>
            <a:stretch/>
          </p:blipFill>
          <p:spPr>
            <a:xfrm>
              <a:off x="7570858" y="3606020"/>
              <a:ext cx="187868" cy="187868"/>
            </a:xfrm>
            <a:prstGeom prst="rect">
              <a:avLst/>
            </a:prstGeom>
            <a:noFill/>
            <a:ln>
              <a:noFill/>
            </a:ln>
          </p:spPr>
        </p:pic>
        <p:pic>
          <p:nvPicPr>
            <p:cNvPr id="222" name="Google Shape;222;p7"/>
            <p:cNvPicPr preferRelativeResize="0"/>
            <p:nvPr/>
          </p:nvPicPr>
          <p:blipFill rotWithShape="1">
            <a:blip r:embed="rId5">
              <a:alphaModFix/>
            </a:blip>
            <a:srcRect/>
            <a:stretch/>
          </p:blipFill>
          <p:spPr>
            <a:xfrm>
              <a:off x="7715004" y="4452491"/>
              <a:ext cx="187868" cy="187868"/>
            </a:xfrm>
            <a:prstGeom prst="rect">
              <a:avLst/>
            </a:prstGeom>
            <a:noFill/>
            <a:ln>
              <a:noFill/>
            </a:ln>
          </p:spPr>
        </p:pic>
        <p:pic>
          <p:nvPicPr>
            <p:cNvPr id="223" name="Google Shape;223;p7"/>
            <p:cNvPicPr preferRelativeResize="0"/>
            <p:nvPr/>
          </p:nvPicPr>
          <p:blipFill rotWithShape="1">
            <a:blip r:embed="rId4">
              <a:alphaModFix/>
            </a:blip>
            <a:srcRect/>
            <a:stretch/>
          </p:blipFill>
          <p:spPr>
            <a:xfrm>
              <a:off x="8623047" y="5348923"/>
              <a:ext cx="187868" cy="187868"/>
            </a:xfrm>
            <a:prstGeom prst="rect">
              <a:avLst/>
            </a:prstGeom>
            <a:noFill/>
            <a:ln>
              <a:noFill/>
            </a:ln>
          </p:spPr>
        </p:pic>
        <p:pic>
          <p:nvPicPr>
            <p:cNvPr id="224" name="Google Shape;224;p7"/>
            <p:cNvPicPr preferRelativeResize="0"/>
            <p:nvPr/>
          </p:nvPicPr>
          <p:blipFill rotWithShape="1">
            <a:blip r:embed="rId4">
              <a:alphaModFix/>
            </a:blip>
            <a:srcRect/>
            <a:stretch/>
          </p:blipFill>
          <p:spPr>
            <a:xfrm>
              <a:off x="7500043" y="6478585"/>
              <a:ext cx="187868" cy="187868"/>
            </a:xfrm>
            <a:prstGeom prst="rect">
              <a:avLst/>
            </a:prstGeom>
            <a:noFill/>
            <a:ln>
              <a:noFill/>
            </a:ln>
          </p:spPr>
        </p:pic>
        <p:pic>
          <p:nvPicPr>
            <p:cNvPr id="225" name="Google Shape;225;p7"/>
            <p:cNvPicPr preferRelativeResize="0"/>
            <p:nvPr/>
          </p:nvPicPr>
          <p:blipFill rotWithShape="1">
            <a:blip r:embed="rId4">
              <a:alphaModFix/>
            </a:blip>
            <a:srcRect/>
            <a:stretch/>
          </p:blipFill>
          <p:spPr>
            <a:xfrm>
              <a:off x="5971720" y="6435753"/>
              <a:ext cx="187868" cy="187868"/>
            </a:xfrm>
            <a:prstGeom prst="rect">
              <a:avLst/>
            </a:prstGeom>
            <a:noFill/>
            <a:ln>
              <a:noFill/>
            </a:ln>
          </p:spPr>
        </p:pic>
        <p:pic>
          <p:nvPicPr>
            <p:cNvPr id="226" name="Google Shape;226;p7"/>
            <p:cNvPicPr preferRelativeResize="0"/>
            <p:nvPr/>
          </p:nvPicPr>
          <p:blipFill rotWithShape="1">
            <a:blip r:embed="rId6">
              <a:alphaModFix/>
            </a:blip>
            <a:srcRect/>
            <a:stretch/>
          </p:blipFill>
          <p:spPr>
            <a:xfrm>
              <a:off x="9160221" y="6670694"/>
              <a:ext cx="187868" cy="187868"/>
            </a:xfrm>
            <a:prstGeom prst="rect">
              <a:avLst/>
            </a:prstGeom>
            <a:noFill/>
            <a:ln>
              <a:noFill/>
            </a:ln>
          </p:spPr>
        </p:pic>
        <p:pic>
          <p:nvPicPr>
            <p:cNvPr id="227" name="Google Shape;227;p7"/>
            <p:cNvPicPr preferRelativeResize="0"/>
            <p:nvPr/>
          </p:nvPicPr>
          <p:blipFill rotWithShape="1">
            <a:blip r:embed="rId3">
              <a:alphaModFix/>
            </a:blip>
            <a:srcRect/>
            <a:stretch/>
          </p:blipFill>
          <p:spPr>
            <a:xfrm>
              <a:off x="13852604" y="6789244"/>
              <a:ext cx="187868" cy="187868"/>
            </a:xfrm>
            <a:prstGeom prst="rect">
              <a:avLst/>
            </a:prstGeom>
            <a:noFill/>
            <a:ln>
              <a:noFill/>
            </a:ln>
          </p:spPr>
        </p:pic>
        <p:pic>
          <p:nvPicPr>
            <p:cNvPr id="228" name="Google Shape;228;p7"/>
            <p:cNvPicPr preferRelativeResize="0"/>
            <p:nvPr/>
          </p:nvPicPr>
          <p:blipFill rotWithShape="1">
            <a:blip r:embed="rId4">
              <a:alphaModFix/>
            </a:blip>
            <a:srcRect/>
            <a:stretch/>
          </p:blipFill>
          <p:spPr>
            <a:xfrm>
              <a:off x="8689368" y="7868010"/>
              <a:ext cx="187868" cy="187868"/>
            </a:xfrm>
            <a:prstGeom prst="rect">
              <a:avLst/>
            </a:prstGeom>
            <a:noFill/>
            <a:ln>
              <a:noFill/>
            </a:ln>
          </p:spPr>
        </p:pic>
      </p:grpSp>
      <p:pic>
        <p:nvPicPr>
          <p:cNvPr id="229" name="Google Shape;229;p7"/>
          <p:cNvPicPr preferRelativeResize="0"/>
          <p:nvPr/>
        </p:nvPicPr>
        <p:blipFill rotWithShape="1">
          <a:blip r:embed="rId7">
            <a:alphaModFix/>
          </a:blip>
          <a:srcRect/>
          <a:stretch/>
        </p:blipFill>
        <p:spPr>
          <a:xfrm>
            <a:off x="8779508" y="9308334"/>
            <a:ext cx="2545092" cy="1300051"/>
          </a:xfrm>
          <a:prstGeom prst="rect">
            <a:avLst/>
          </a:prstGeom>
          <a:noFill/>
          <a:ln>
            <a:noFill/>
          </a:ln>
        </p:spPr>
      </p:pic>
      <p:sp>
        <p:nvSpPr>
          <p:cNvPr id="230" name="Google Shape;230;p7"/>
          <p:cNvSpPr/>
          <p:nvPr/>
        </p:nvSpPr>
        <p:spPr>
          <a:xfrm>
            <a:off x="2394749" y="7585801"/>
            <a:ext cx="1722755" cy="2595245"/>
          </a:xfrm>
          <a:custGeom>
            <a:avLst/>
            <a:gdLst/>
            <a:ahLst/>
            <a:cxnLst/>
            <a:rect l="l" t="t" r="r" b="b"/>
            <a:pathLst>
              <a:path w="1722754" h="2595245" extrusionOk="0">
                <a:moveTo>
                  <a:pt x="1609008" y="0"/>
                </a:moveTo>
                <a:lnTo>
                  <a:pt x="0" y="1210549"/>
                </a:lnTo>
                <a:lnTo>
                  <a:pt x="703769" y="1534476"/>
                </a:lnTo>
                <a:lnTo>
                  <a:pt x="113514" y="2594674"/>
                </a:lnTo>
                <a:lnTo>
                  <a:pt x="1722554" y="1384104"/>
                </a:lnTo>
                <a:lnTo>
                  <a:pt x="1018764" y="1060187"/>
                </a:lnTo>
                <a:lnTo>
                  <a:pt x="1609008"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31" name="Google Shape;231;p7"/>
          <p:cNvSpPr/>
          <p:nvPr/>
        </p:nvSpPr>
        <p:spPr>
          <a:xfrm>
            <a:off x="5806662" y="996797"/>
            <a:ext cx="511809" cy="771525"/>
          </a:xfrm>
          <a:custGeom>
            <a:avLst/>
            <a:gdLst/>
            <a:ahLst/>
            <a:cxnLst/>
            <a:rect l="l" t="t" r="r" b="b"/>
            <a:pathLst>
              <a:path w="511810" h="771525" extrusionOk="0">
                <a:moveTo>
                  <a:pt x="478048" y="0"/>
                </a:moveTo>
                <a:lnTo>
                  <a:pt x="0" y="359674"/>
                </a:lnTo>
                <a:lnTo>
                  <a:pt x="209103" y="455912"/>
                </a:lnTo>
                <a:lnTo>
                  <a:pt x="33726" y="770908"/>
                </a:lnTo>
                <a:lnTo>
                  <a:pt x="511795" y="411233"/>
                </a:lnTo>
                <a:lnTo>
                  <a:pt x="302681" y="314995"/>
                </a:lnTo>
                <a:lnTo>
                  <a:pt x="478048"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32" name="Google Shape;232;p7"/>
          <p:cNvSpPr/>
          <p:nvPr/>
        </p:nvSpPr>
        <p:spPr>
          <a:xfrm>
            <a:off x="15054966" y="7469781"/>
            <a:ext cx="915035" cy="1378585"/>
          </a:xfrm>
          <a:custGeom>
            <a:avLst/>
            <a:gdLst/>
            <a:ahLst/>
            <a:cxnLst/>
            <a:rect l="l" t="t" r="r" b="b"/>
            <a:pathLst>
              <a:path w="915034" h="1378584" extrusionOk="0">
                <a:moveTo>
                  <a:pt x="854539" y="0"/>
                </a:moveTo>
                <a:lnTo>
                  <a:pt x="0" y="642922"/>
                </a:lnTo>
                <a:lnTo>
                  <a:pt x="373768" y="814959"/>
                </a:lnTo>
                <a:lnTo>
                  <a:pt x="60280" y="1378031"/>
                </a:lnTo>
                <a:lnTo>
                  <a:pt x="914841" y="735098"/>
                </a:lnTo>
                <a:lnTo>
                  <a:pt x="541062" y="563061"/>
                </a:lnTo>
                <a:lnTo>
                  <a:pt x="854539"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33" name="Google Shape;233;p7"/>
          <p:cNvSpPr/>
          <p:nvPr/>
        </p:nvSpPr>
        <p:spPr>
          <a:xfrm>
            <a:off x="15421033" y="2228388"/>
            <a:ext cx="379095" cy="571500"/>
          </a:xfrm>
          <a:custGeom>
            <a:avLst/>
            <a:gdLst/>
            <a:ahLst/>
            <a:cxnLst/>
            <a:rect l="l" t="t" r="r" b="b"/>
            <a:pathLst>
              <a:path w="379094" h="571500" extrusionOk="0">
                <a:moveTo>
                  <a:pt x="354031" y="0"/>
                </a:moveTo>
                <a:lnTo>
                  <a:pt x="0" y="266358"/>
                </a:lnTo>
                <a:lnTo>
                  <a:pt x="154843" y="337623"/>
                </a:lnTo>
                <a:lnTo>
                  <a:pt x="24973" y="570904"/>
                </a:lnTo>
                <a:lnTo>
                  <a:pt x="379014" y="304545"/>
                </a:lnTo>
                <a:lnTo>
                  <a:pt x="224150" y="233270"/>
                </a:lnTo>
                <a:lnTo>
                  <a:pt x="354031"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34" name="Google Shape;234;p7"/>
          <p:cNvSpPr/>
          <p:nvPr/>
        </p:nvSpPr>
        <p:spPr>
          <a:xfrm>
            <a:off x="1307784" y="10847806"/>
            <a:ext cx="612775" cy="461009"/>
          </a:xfrm>
          <a:custGeom>
            <a:avLst/>
            <a:gdLst/>
            <a:ahLst/>
            <a:cxnLst/>
            <a:rect l="l" t="t" r="r" b="b"/>
            <a:pathLst>
              <a:path w="612775" h="461009" extrusionOk="0">
                <a:moveTo>
                  <a:pt x="612403" y="0"/>
                </a:moveTo>
                <a:lnTo>
                  <a:pt x="0" y="460749"/>
                </a:lnTo>
                <a:lnTo>
                  <a:pt x="355889" y="460749"/>
                </a:lnTo>
                <a:lnTo>
                  <a:pt x="61240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35" name="Google Shape;235;p7"/>
          <p:cNvSpPr txBox="1"/>
          <p:nvPr/>
        </p:nvSpPr>
        <p:spPr>
          <a:xfrm>
            <a:off x="6582200" y="1090063"/>
            <a:ext cx="6538200" cy="585000"/>
          </a:xfrm>
          <a:prstGeom prst="rect">
            <a:avLst/>
          </a:prstGeom>
          <a:noFill/>
          <a:ln>
            <a:noFill/>
          </a:ln>
        </p:spPr>
        <p:txBody>
          <a:bodyPr spcFirstLastPara="1" wrap="square" lIns="91425" tIns="45700" rIns="91425" bIns="45700" anchor="t" anchorCtr="0">
            <a:spAutoFit/>
          </a:bodyPr>
          <a:lstStyle/>
          <a:p>
            <a:pPr marL="12700" lvl="0" indent="0" algn="l" rtl="0">
              <a:lnSpc>
                <a:spcPct val="100000"/>
              </a:lnSpc>
              <a:spcBef>
                <a:spcPts val="0"/>
              </a:spcBef>
              <a:spcAft>
                <a:spcPts val="0"/>
              </a:spcAft>
              <a:buNone/>
            </a:pPr>
            <a:r>
              <a:rPr lang="el-GR" sz="3200" b="1" u="sng">
                <a:solidFill>
                  <a:srgbClr val="001E52"/>
                </a:solidFill>
                <a:latin typeface="Arial"/>
                <a:ea typeface="Arial"/>
                <a:cs typeface="Arial"/>
                <a:sym typeface="Arial"/>
              </a:rPr>
              <a:t>ΠΛΑΝΟ ΑΝΑΠΤΥΞΗΣ ΔΙΚΤΥΟΥ </a:t>
            </a:r>
            <a:endParaRPr sz="3200" u="sng">
              <a:latin typeface="Arial"/>
              <a:ea typeface="Arial"/>
              <a:cs typeface="Arial"/>
              <a:sym typeface="Arial"/>
            </a:endParaRPr>
          </a:p>
        </p:txBody>
      </p:sp>
      <p:sp>
        <p:nvSpPr>
          <p:cNvPr id="236" name="Google Shape;236;p7"/>
          <p:cNvSpPr/>
          <p:nvPr/>
        </p:nvSpPr>
        <p:spPr>
          <a:xfrm flipH="1">
            <a:off x="12961355" y="996800"/>
            <a:ext cx="378739" cy="771525"/>
          </a:xfrm>
          <a:custGeom>
            <a:avLst/>
            <a:gdLst/>
            <a:ahLst/>
            <a:cxnLst/>
            <a:rect l="l" t="t" r="r" b="b"/>
            <a:pathLst>
              <a:path w="511810" h="771525" extrusionOk="0">
                <a:moveTo>
                  <a:pt x="478048" y="0"/>
                </a:moveTo>
                <a:lnTo>
                  <a:pt x="0" y="359674"/>
                </a:lnTo>
                <a:lnTo>
                  <a:pt x="209103" y="455912"/>
                </a:lnTo>
                <a:lnTo>
                  <a:pt x="33726" y="770908"/>
                </a:lnTo>
                <a:lnTo>
                  <a:pt x="511795" y="411233"/>
                </a:lnTo>
                <a:lnTo>
                  <a:pt x="302681" y="314995"/>
                </a:lnTo>
                <a:lnTo>
                  <a:pt x="478048"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237" name="Google Shape;237;p7"/>
          <p:cNvGrpSpPr/>
          <p:nvPr/>
        </p:nvGrpSpPr>
        <p:grpSpPr>
          <a:xfrm>
            <a:off x="15891168" y="0"/>
            <a:ext cx="3395344" cy="4639150"/>
            <a:chOff x="15891168" y="0"/>
            <a:chExt cx="3395344" cy="4639150"/>
          </a:xfrm>
        </p:grpSpPr>
        <p:sp>
          <p:nvSpPr>
            <p:cNvPr id="238" name="Google Shape;238;p7"/>
            <p:cNvSpPr/>
            <p:nvPr/>
          </p:nvSpPr>
          <p:spPr>
            <a:xfrm>
              <a:off x="15891168" y="0"/>
              <a:ext cx="3395344"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39" name="Google Shape;239;p7"/>
            <p:cNvSpPr/>
            <p:nvPr/>
          </p:nvSpPr>
          <p:spPr>
            <a:xfrm>
              <a:off x="17398568" y="2366485"/>
              <a:ext cx="1570990" cy="2272665"/>
            </a:xfrm>
            <a:custGeom>
              <a:avLst/>
              <a:gdLst/>
              <a:ahLst/>
              <a:cxnLst/>
              <a:rect l="l" t="t" r="r" b="b"/>
              <a:pathLst>
                <a:path w="1570990" h="2272665" extrusionOk="0">
                  <a:moveTo>
                    <a:pt x="1570634" y="1136294"/>
                  </a:moveTo>
                  <a:lnTo>
                    <a:pt x="1569199" y="1088466"/>
                  </a:lnTo>
                  <a:lnTo>
                    <a:pt x="1564944" y="1041374"/>
                  </a:lnTo>
                  <a:lnTo>
                    <a:pt x="1557972" y="995133"/>
                  </a:lnTo>
                  <a:lnTo>
                    <a:pt x="1548358" y="949820"/>
                  </a:lnTo>
                  <a:lnTo>
                    <a:pt x="1536166" y="905510"/>
                  </a:lnTo>
                  <a:lnTo>
                    <a:pt x="1521498" y="862279"/>
                  </a:lnTo>
                  <a:lnTo>
                    <a:pt x="1504429" y="820216"/>
                  </a:lnTo>
                  <a:lnTo>
                    <a:pt x="1485036" y="779411"/>
                  </a:lnTo>
                  <a:lnTo>
                    <a:pt x="1463408" y="739940"/>
                  </a:lnTo>
                  <a:lnTo>
                    <a:pt x="1439621" y="701878"/>
                  </a:lnTo>
                  <a:lnTo>
                    <a:pt x="1413776" y="665314"/>
                  </a:lnTo>
                  <a:lnTo>
                    <a:pt x="1385925" y="630326"/>
                  </a:lnTo>
                  <a:lnTo>
                    <a:pt x="1356182" y="597014"/>
                  </a:lnTo>
                  <a:lnTo>
                    <a:pt x="1324597" y="565429"/>
                  </a:lnTo>
                  <a:lnTo>
                    <a:pt x="1291285" y="535686"/>
                  </a:lnTo>
                  <a:lnTo>
                    <a:pt x="1256296" y="507834"/>
                  </a:lnTo>
                  <a:lnTo>
                    <a:pt x="1219733" y="481977"/>
                  </a:lnTo>
                  <a:lnTo>
                    <a:pt x="1184224" y="459816"/>
                  </a:lnTo>
                  <a:lnTo>
                    <a:pt x="1440218" y="0"/>
                  </a:lnTo>
                  <a:lnTo>
                    <a:pt x="950188" y="368681"/>
                  </a:lnTo>
                  <a:lnTo>
                    <a:pt x="926477" y="363639"/>
                  </a:lnTo>
                  <a:lnTo>
                    <a:pt x="880237" y="356666"/>
                  </a:lnTo>
                  <a:lnTo>
                    <a:pt x="833145" y="352412"/>
                  </a:lnTo>
                  <a:lnTo>
                    <a:pt x="785317" y="350977"/>
                  </a:lnTo>
                  <a:lnTo>
                    <a:pt x="737476" y="352412"/>
                  </a:lnTo>
                  <a:lnTo>
                    <a:pt x="690397" y="356666"/>
                  </a:lnTo>
                  <a:lnTo>
                    <a:pt x="644156" y="363639"/>
                  </a:lnTo>
                  <a:lnTo>
                    <a:pt x="598830" y="373253"/>
                  </a:lnTo>
                  <a:lnTo>
                    <a:pt x="554520" y="385445"/>
                  </a:lnTo>
                  <a:lnTo>
                    <a:pt x="511289" y="400113"/>
                  </a:lnTo>
                  <a:lnTo>
                    <a:pt x="469226" y="417182"/>
                  </a:lnTo>
                  <a:lnTo>
                    <a:pt x="428421" y="436575"/>
                  </a:lnTo>
                  <a:lnTo>
                    <a:pt x="388950" y="458203"/>
                  </a:lnTo>
                  <a:lnTo>
                    <a:pt x="350888" y="481977"/>
                  </a:lnTo>
                  <a:lnTo>
                    <a:pt x="314325" y="507834"/>
                  </a:lnTo>
                  <a:lnTo>
                    <a:pt x="279349" y="535686"/>
                  </a:lnTo>
                  <a:lnTo>
                    <a:pt x="246024" y="565429"/>
                  </a:lnTo>
                  <a:lnTo>
                    <a:pt x="214439" y="597014"/>
                  </a:lnTo>
                  <a:lnTo>
                    <a:pt x="184696" y="630326"/>
                  </a:lnTo>
                  <a:lnTo>
                    <a:pt x="156845" y="665314"/>
                  </a:lnTo>
                  <a:lnTo>
                    <a:pt x="131000" y="701878"/>
                  </a:lnTo>
                  <a:lnTo>
                    <a:pt x="107213" y="739940"/>
                  </a:lnTo>
                  <a:lnTo>
                    <a:pt x="85585" y="779411"/>
                  </a:lnTo>
                  <a:lnTo>
                    <a:pt x="66192" y="820216"/>
                  </a:lnTo>
                  <a:lnTo>
                    <a:pt x="49123" y="862279"/>
                  </a:lnTo>
                  <a:lnTo>
                    <a:pt x="34455" y="905510"/>
                  </a:lnTo>
                  <a:lnTo>
                    <a:pt x="22275" y="949820"/>
                  </a:lnTo>
                  <a:lnTo>
                    <a:pt x="12649" y="995133"/>
                  </a:lnTo>
                  <a:lnTo>
                    <a:pt x="5676" y="1041374"/>
                  </a:lnTo>
                  <a:lnTo>
                    <a:pt x="1422" y="1088466"/>
                  </a:lnTo>
                  <a:lnTo>
                    <a:pt x="0" y="1136294"/>
                  </a:lnTo>
                  <a:lnTo>
                    <a:pt x="1422" y="1184135"/>
                  </a:lnTo>
                  <a:lnTo>
                    <a:pt x="5676" y="1231214"/>
                  </a:lnTo>
                  <a:lnTo>
                    <a:pt x="12649" y="1277454"/>
                  </a:lnTo>
                  <a:lnTo>
                    <a:pt x="22275" y="1322781"/>
                  </a:lnTo>
                  <a:lnTo>
                    <a:pt x="34455" y="1367091"/>
                  </a:lnTo>
                  <a:lnTo>
                    <a:pt x="49123" y="1410322"/>
                  </a:lnTo>
                  <a:lnTo>
                    <a:pt x="66192" y="1452384"/>
                  </a:lnTo>
                  <a:lnTo>
                    <a:pt x="85585" y="1493189"/>
                  </a:lnTo>
                  <a:lnTo>
                    <a:pt x="107213" y="1532661"/>
                  </a:lnTo>
                  <a:lnTo>
                    <a:pt x="131000" y="1570723"/>
                  </a:lnTo>
                  <a:lnTo>
                    <a:pt x="156845" y="1607286"/>
                  </a:lnTo>
                  <a:lnTo>
                    <a:pt x="184696" y="1642262"/>
                  </a:lnTo>
                  <a:lnTo>
                    <a:pt x="214439" y="1675587"/>
                  </a:lnTo>
                  <a:lnTo>
                    <a:pt x="246024" y="1707172"/>
                  </a:lnTo>
                  <a:lnTo>
                    <a:pt x="279349" y="1736915"/>
                  </a:lnTo>
                  <a:lnTo>
                    <a:pt x="314325" y="1764766"/>
                  </a:lnTo>
                  <a:lnTo>
                    <a:pt x="350888" y="1790611"/>
                  </a:lnTo>
                  <a:lnTo>
                    <a:pt x="386359" y="1812785"/>
                  </a:lnTo>
                  <a:lnTo>
                    <a:pt x="130365" y="2272601"/>
                  </a:lnTo>
                  <a:lnTo>
                    <a:pt x="620407" y="1903920"/>
                  </a:lnTo>
                  <a:lnTo>
                    <a:pt x="644156" y="1908962"/>
                  </a:lnTo>
                  <a:lnTo>
                    <a:pt x="690397" y="1915934"/>
                  </a:lnTo>
                  <a:lnTo>
                    <a:pt x="737476" y="1920176"/>
                  </a:lnTo>
                  <a:lnTo>
                    <a:pt x="785317" y="1921611"/>
                  </a:lnTo>
                  <a:lnTo>
                    <a:pt x="833145" y="1920176"/>
                  </a:lnTo>
                  <a:lnTo>
                    <a:pt x="880237" y="1915934"/>
                  </a:lnTo>
                  <a:lnTo>
                    <a:pt x="926477" y="1908962"/>
                  </a:lnTo>
                  <a:lnTo>
                    <a:pt x="971791" y="1899335"/>
                  </a:lnTo>
                  <a:lnTo>
                    <a:pt x="1016101" y="1887156"/>
                  </a:lnTo>
                  <a:lnTo>
                    <a:pt x="1059332" y="1872488"/>
                  </a:lnTo>
                  <a:lnTo>
                    <a:pt x="1101394" y="1855406"/>
                  </a:lnTo>
                  <a:lnTo>
                    <a:pt x="1142199" y="1836026"/>
                  </a:lnTo>
                  <a:lnTo>
                    <a:pt x="1181671" y="1814398"/>
                  </a:lnTo>
                  <a:lnTo>
                    <a:pt x="1219733" y="1790611"/>
                  </a:lnTo>
                  <a:lnTo>
                    <a:pt x="1256296" y="1764766"/>
                  </a:lnTo>
                  <a:lnTo>
                    <a:pt x="1291285" y="1736915"/>
                  </a:lnTo>
                  <a:lnTo>
                    <a:pt x="1324597" y="1707172"/>
                  </a:lnTo>
                  <a:lnTo>
                    <a:pt x="1356182" y="1675587"/>
                  </a:lnTo>
                  <a:lnTo>
                    <a:pt x="1385925" y="1642262"/>
                  </a:lnTo>
                  <a:lnTo>
                    <a:pt x="1413776" y="1607286"/>
                  </a:lnTo>
                  <a:lnTo>
                    <a:pt x="1439621" y="1570723"/>
                  </a:lnTo>
                  <a:lnTo>
                    <a:pt x="1463408" y="1532661"/>
                  </a:lnTo>
                  <a:lnTo>
                    <a:pt x="1485036" y="1493189"/>
                  </a:lnTo>
                  <a:lnTo>
                    <a:pt x="1504429" y="1452384"/>
                  </a:lnTo>
                  <a:lnTo>
                    <a:pt x="1521498" y="1410322"/>
                  </a:lnTo>
                  <a:lnTo>
                    <a:pt x="1536166" y="1367091"/>
                  </a:lnTo>
                  <a:lnTo>
                    <a:pt x="1548358" y="1322781"/>
                  </a:lnTo>
                  <a:lnTo>
                    <a:pt x="1557972" y="1277454"/>
                  </a:lnTo>
                  <a:lnTo>
                    <a:pt x="1564944" y="1231214"/>
                  </a:lnTo>
                  <a:lnTo>
                    <a:pt x="1569199" y="1184135"/>
                  </a:lnTo>
                  <a:lnTo>
                    <a:pt x="1570634" y="1136294"/>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40" name="Google Shape;240;p7"/>
            <p:cNvSpPr/>
            <p:nvPr/>
          </p:nvSpPr>
          <p:spPr>
            <a:xfrm>
              <a:off x="17398569" y="2717462"/>
              <a:ext cx="1570990" cy="1570989"/>
            </a:xfrm>
            <a:custGeom>
              <a:avLst/>
              <a:gdLst/>
              <a:ahLst/>
              <a:cxnLst/>
              <a:rect l="l" t="t" r="r" b="b"/>
              <a:pathLst>
                <a:path w="1570990" h="1570989" extrusionOk="0">
                  <a:moveTo>
                    <a:pt x="1570632" y="785316"/>
                  </a:moveTo>
                  <a:lnTo>
                    <a:pt x="1569199" y="833155"/>
                  </a:lnTo>
                  <a:lnTo>
                    <a:pt x="1564954" y="880236"/>
                  </a:lnTo>
                  <a:lnTo>
                    <a:pt x="1557980" y="926477"/>
                  </a:lnTo>
                  <a:lnTo>
                    <a:pt x="1548358" y="971795"/>
                  </a:lnTo>
                  <a:lnTo>
                    <a:pt x="1536171" y="1016109"/>
                  </a:lnTo>
                  <a:lnTo>
                    <a:pt x="1521500" y="1059337"/>
                  </a:lnTo>
                  <a:lnTo>
                    <a:pt x="1504429" y="1101396"/>
                  </a:lnTo>
                  <a:lnTo>
                    <a:pt x="1485039" y="1142204"/>
                  </a:lnTo>
                  <a:lnTo>
                    <a:pt x="1463413" y="1181678"/>
                  </a:lnTo>
                  <a:lnTo>
                    <a:pt x="1439632" y="1219738"/>
                  </a:lnTo>
                  <a:lnTo>
                    <a:pt x="1413778" y="1256301"/>
                  </a:lnTo>
                  <a:lnTo>
                    <a:pt x="1385935" y="1291284"/>
                  </a:lnTo>
                  <a:lnTo>
                    <a:pt x="1356183" y="1324605"/>
                  </a:lnTo>
                  <a:lnTo>
                    <a:pt x="1324605" y="1356183"/>
                  </a:lnTo>
                  <a:lnTo>
                    <a:pt x="1291284" y="1385935"/>
                  </a:lnTo>
                  <a:lnTo>
                    <a:pt x="1256301" y="1413778"/>
                  </a:lnTo>
                  <a:lnTo>
                    <a:pt x="1219738" y="1439632"/>
                  </a:lnTo>
                  <a:lnTo>
                    <a:pt x="1181678" y="1463413"/>
                  </a:lnTo>
                  <a:lnTo>
                    <a:pt x="1142204" y="1485039"/>
                  </a:lnTo>
                  <a:lnTo>
                    <a:pt x="1101396" y="1504429"/>
                  </a:lnTo>
                  <a:lnTo>
                    <a:pt x="1059337" y="1521500"/>
                  </a:lnTo>
                  <a:lnTo>
                    <a:pt x="1016109" y="1536171"/>
                  </a:lnTo>
                  <a:lnTo>
                    <a:pt x="971795" y="1548358"/>
                  </a:lnTo>
                  <a:lnTo>
                    <a:pt x="926477" y="1557980"/>
                  </a:lnTo>
                  <a:lnTo>
                    <a:pt x="880236" y="1564954"/>
                  </a:lnTo>
                  <a:lnTo>
                    <a:pt x="833155" y="1569199"/>
                  </a:lnTo>
                  <a:lnTo>
                    <a:pt x="785316" y="1570632"/>
                  </a:lnTo>
                  <a:lnTo>
                    <a:pt x="737477" y="1569199"/>
                  </a:lnTo>
                  <a:lnTo>
                    <a:pt x="690396" y="1564954"/>
                  </a:lnTo>
                  <a:lnTo>
                    <a:pt x="644155" y="1557980"/>
                  </a:lnTo>
                  <a:lnTo>
                    <a:pt x="598837" y="1548358"/>
                  </a:lnTo>
                  <a:lnTo>
                    <a:pt x="554523" y="1536171"/>
                  </a:lnTo>
                  <a:lnTo>
                    <a:pt x="511295" y="1521500"/>
                  </a:lnTo>
                  <a:lnTo>
                    <a:pt x="469236" y="1504429"/>
                  </a:lnTo>
                  <a:lnTo>
                    <a:pt x="428428" y="1485039"/>
                  </a:lnTo>
                  <a:lnTo>
                    <a:pt x="388953" y="1463413"/>
                  </a:lnTo>
                  <a:lnTo>
                    <a:pt x="350894" y="1439632"/>
                  </a:lnTo>
                  <a:lnTo>
                    <a:pt x="314331" y="1413778"/>
                  </a:lnTo>
                  <a:lnTo>
                    <a:pt x="279348" y="1385935"/>
                  </a:lnTo>
                  <a:lnTo>
                    <a:pt x="246027" y="1356183"/>
                  </a:lnTo>
                  <a:lnTo>
                    <a:pt x="214449" y="1324605"/>
                  </a:lnTo>
                  <a:lnTo>
                    <a:pt x="184697" y="1291284"/>
                  </a:lnTo>
                  <a:lnTo>
                    <a:pt x="156854" y="1256301"/>
                  </a:lnTo>
                  <a:lnTo>
                    <a:pt x="131000" y="1219738"/>
                  </a:lnTo>
                  <a:lnTo>
                    <a:pt x="107219" y="1181678"/>
                  </a:lnTo>
                  <a:lnTo>
                    <a:pt x="85592" y="1142204"/>
                  </a:lnTo>
                  <a:lnTo>
                    <a:pt x="66202" y="1101396"/>
                  </a:lnTo>
                  <a:lnTo>
                    <a:pt x="49131" y="1059337"/>
                  </a:lnTo>
                  <a:lnTo>
                    <a:pt x="34461" y="1016109"/>
                  </a:lnTo>
                  <a:lnTo>
                    <a:pt x="22274" y="971795"/>
                  </a:lnTo>
                  <a:lnTo>
                    <a:pt x="12652" y="926477"/>
                  </a:lnTo>
                  <a:lnTo>
                    <a:pt x="5678" y="880236"/>
                  </a:lnTo>
                  <a:lnTo>
                    <a:pt x="1433" y="833155"/>
                  </a:lnTo>
                  <a:lnTo>
                    <a:pt x="0" y="785316"/>
                  </a:lnTo>
                  <a:lnTo>
                    <a:pt x="1433" y="737477"/>
                  </a:lnTo>
                  <a:lnTo>
                    <a:pt x="5678" y="690396"/>
                  </a:lnTo>
                  <a:lnTo>
                    <a:pt x="12652" y="644155"/>
                  </a:lnTo>
                  <a:lnTo>
                    <a:pt x="22274" y="598837"/>
                  </a:lnTo>
                  <a:lnTo>
                    <a:pt x="34461" y="554523"/>
                  </a:lnTo>
                  <a:lnTo>
                    <a:pt x="49131" y="511295"/>
                  </a:lnTo>
                  <a:lnTo>
                    <a:pt x="66202" y="469236"/>
                  </a:lnTo>
                  <a:lnTo>
                    <a:pt x="85592" y="428428"/>
                  </a:lnTo>
                  <a:lnTo>
                    <a:pt x="107219" y="388953"/>
                  </a:lnTo>
                  <a:lnTo>
                    <a:pt x="131000" y="350894"/>
                  </a:lnTo>
                  <a:lnTo>
                    <a:pt x="156854" y="314331"/>
                  </a:lnTo>
                  <a:lnTo>
                    <a:pt x="184697" y="279348"/>
                  </a:lnTo>
                  <a:lnTo>
                    <a:pt x="214449" y="246027"/>
                  </a:lnTo>
                  <a:lnTo>
                    <a:pt x="246027" y="214449"/>
                  </a:lnTo>
                  <a:lnTo>
                    <a:pt x="279348" y="184697"/>
                  </a:lnTo>
                  <a:lnTo>
                    <a:pt x="314331" y="156854"/>
                  </a:lnTo>
                  <a:lnTo>
                    <a:pt x="350894" y="131000"/>
                  </a:lnTo>
                  <a:lnTo>
                    <a:pt x="388953" y="107219"/>
                  </a:lnTo>
                  <a:lnTo>
                    <a:pt x="428428" y="85592"/>
                  </a:lnTo>
                  <a:lnTo>
                    <a:pt x="469236" y="66202"/>
                  </a:lnTo>
                  <a:lnTo>
                    <a:pt x="511295" y="49131"/>
                  </a:lnTo>
                  <a:lnTo>
                    <a:pt x="554523" y="34461"/>
                  </a:lnTo>
                  <a:lnTo>
                    <a:pt x="598837" y="22274"/>
                  </a:lnTo>
                  <a:lnTo>
                    <a:pt x="644155" y="12652"/>
                  </a:lnTo>
                  <a:lnTo>
                    <a:pt x="690396" y="5678"/>
                  </a:lnTo>
                  <a:lnTo>
                    <a:pt x="737477" y="1433"/>
                  </a:lnTo>
                  <a:lnTo>
                    <a:pt x="785316" y="0"/>
                  </a:lnTo>
                  <a:lnTo>
                    <a:pt x="833155" y="1433"/>
                  </a:lnTo>
                  <a:lnTo>
                    <a:pt x="880236" y="5678"/>
                  </a:lnTo>
                  <a:lnTo>
                    <a:pt x="926477" y="12652"/>
                  </a:lnTo>
                  <a:lnTo>
                    <a:pt x="971795" y="22274"/>
                  </a:lnTo>
                  <a:lnTo>
                    <a:pt x="1016109" y="34461"/>
                  </a:lnTo>
                  <a:lnTo>
                    <a:pt x="1059337" y="49131"/>
                  </a:lnTo>
                  <a:lnTo>
                    <a:pt x="1101396" y="66202"/>
                  </a:lnTo>
                  <a:lnTo>
                    <a:pt x="1142204" y="85592"/>
                  </a:lnTo>
                  <a:lnTo>
                    <a:pt x="1181678" y="107219"/>
                  </a:lnTo>
                  <a:lnTo>
                    <a:pt x="1219738" y="131000"/>
                  </a:lnTo>
                  <a:lnTo>
                    <a:pt x="1256301" y="156854"/>
                  </a:lnTo>
                  <a:lnTo>
                    <a:pt x="1291284" y="184697"/>
                  </a:lnTo>
                  <a:lnTo>
                    <a:pt x="1324605" y="214449"/>
                  </a:lnTo>
                  <a:lnTo>
                    <a:pt x="1356183" y="246027"/>
                  </a:lnTo>
                  <a:lnTo>
                    <a:pt x="1385935" y="279348"/>
                  </a:lnTo>
                  <a:lnTo>
                    <a:pt x="1413778" y="314331"/>
                  </a:lnTo>
                  <a:lnTo>
                    <a:pt x="1439632" y="350894"/>
                  </a:lnTo>
                  <a:lnTo>
                    <a:pt x="1463413" y="388953"/>
                  </a:lnTo>
                  <a:lnTo>
                    <a:pt x="1485039" y="428428"/>
                  </a:lnTo>
                  <a:lnTo>
                    <a:pt x="1504429" y="469236"/>
                  </a:lnTo>
                  <a:lnTo>
                    <a:pt x="1521500" y="511295"/>
                  </a:lnTo>
                  <a:lnTo>
                    <a:pt x="1536171" y="554523"/>
                  </a:lnTo>
                  <a:lnTo>
                    <a:pt x="1548358" y="598837"/>
                  </a:lnTo>
                  <a:lnTo>
                    <a:pt x="1557980" y="644155"/>
                  </a:lnTo>
                  <a:lnTo>
                    <a:pt x="1564954" y="690396"/>
                  </a:lnTo>
                  <a:lnTo>
                    <a:pt x="1569199" y="737477"/>
                  </a:lnTo>
                  <a:lnTo>
                    <a:pt x="1570632" y="785316"/>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41" name="Google Shape;241;p7"/>
            <p:cNvSpPr/>
            <p:nvPr/>
          </p:nvSpPr>
          <p:spPr>
            <a:xfrm>
              <a:off x="17446307" y="2765199"/>
              <a:ext cx="1475740" cy="1475739"/>
            </a:xfrm>
            <a:custGeom>
              <a:avLst/>
              <a:gdLst/>
              <a:ahLst/>
              <a:cxnLst/>
              <a:rect l="l" t="t" r="r" b="b"/>
              <a:pathLst>
                <a:path w="1475740" h="1475739" extrusionOk="0">
                  <a:moveTo>
                    <a:pt x="737579" y="0"/>
                  </a:moveTo>
                  <a:lnTo>
                    <a:pt x="689082" y="1568"/>
                  </a:lnTo>
                  <a:lnTo>
                    <a:pt x="641424" y="6210"/>
                  </a:lnTo>
                  <a:lnTo>
                    <a:pt x="594700" y="13828"/>
                  </a:lnTo>
                  <a:lnTo>
                    <a:pt x="549008" y="24324"/>
                  </a:lnTo>
                  <a:lnTo>
                    <a:pt x="504445" y="37601"/>
                  </a:lnTo>
                  <a:lnTo>
                    <a:pt x="461109" y="53563"/>
                  </a:lnTo>
                  <a:lnTo>
                    <a:pt x="419096" y="72112"/>
                  </a:lnTo>
                  <a:lnTo>
                    <a:pt x="378504" y="93150"/>
                  </a:lnTo>
                  <a:lnTo>
                    <a:pt x="339430" y="116581"/>
                  </a:lnTo>
                  <a:lnTo>
                    <a:pt x="301972" y="142308"/>
                  </a:lnTo>
                  <a:lnTo>
                    <a:pt x="266226" y="170233"/>
                  </a:lnTo>
                  <a:lnTo>
                    <a:pt x="232289" y="200259"/>
                  </a:lnTo>
                  <a:lnTo>
                    <a:pt x="200259" y="232289"/>
                  </a:lnTo>
                  <a:lnTo>
                    <a:pt x="170233" y="266226"/>
                  </a:lnTo>
                  <a:lnTo>
                    <a:pt x="142308" y="301972"/>
                  </a:lnTo>
                  <a:lnTo>
                    <a:pt x="116581" y="339430"/>
                  </a:lnTo>
                  <a:lnTo>
                    <a:pt x="93150" y="378504"/>
                  </a:lnTo>
                  <a:lnTo>
                    <a:pt x="72112" y="419096"/>
                  </a:lnTo>
                  <a:lnTo>
                    <a:pt x="53563" y="461109"/>
                  </a:lnTo>
                  <a:lnTo>
                    <a:pt x="37601" y="504445"/>
                  </a:lnTo>
                  <a:lnTo>
                    <a:pt x="24324" y="549008"/>
                  </a:lnTo>
                  <a:lnTo>
                    <a:pt x="13828" y="594700"/>
                  </a:lnTo>
                  <a:lnTo>
                    <a:pt x="6210" y="641424"/>
                  </a:lnTo>
                  <a:lnTo>
                    <a:pt x="1568" y="689082"/>
                  </a:lnTo>
                  <a:lnTo>
                    <a:pt x="0" y="737579"/>
                  </a:lnTo>
                  <a:lnTo>
                    <a:pt x="1568" y="786076"/>
                  </a:lnTo>
                  <a:lnTo>
                    <a:pt x="6210" y="833735"/>
                  </a:lnTo>
                  <a:lnTo>
                    <a:pt x="13828" y="880459"/>
                  </a:lnTo>
                  <a:lnTo>
                    <a:pt x="24324" y="926151"/>
                  </a:lnTo>
                  <a:lnTo>
                    <a:pt x="37601" y="970713"/>
                  </a:lnTo>
                  <a:lnTo>
                    <a:pt x="53563" y="1014050"/>
                  </a:lnTo>
                  <a:lnTo>
                    <a:pt x="72112" y="1056062"/>
                  </a:lnTo>
                  <a:lnTo>
                    <a:pt x="93150" y="1096654"/>
                  </a:lnTo>
                  <a:lnTo>
                    <a:pt x="116581" y="1135728"/>
                  </a:lnTo>
                  <a:lnTo>
                    <a:pt x="142308" y="1173186"/>
                  </a:lnTo>
                  <a:lnTo>
                    <a:pt x="170233" y="1208933"/>
                  </a:lnTo>
                  <a:lnTo>
                    <a:pt x="200259" y="1242869"/>
                  </a:lnTo>
                  <a:lnTo>
                    <a:pt x="232289" y="1274899"/>
                  </a:lnTo>
                  <a:lnTo>
                    <a:pt x="266226" y="1304925"/>
                  </a:lnTo>
                  <a:lnTo>
                    <a:pt x="301972" y="1332850"/>
                  </a:lnTo>
                  <a:lnTo>
                    <a:pt x="339430" y="1358577"/>
                  </a:lnTo>
                  <a:lnTo>
                    <a:pt x="378504" y="1382008"/>
                  </a:lnTo>
                  <a:lnTo>
                    <a:pt x="419096" y="1403047"/>
                  </a:lnTo>
                  <a:lnTo>
                    <a:pt x="461109" y="1421595"/>
                  </a:lnTo>
                  <a:lnTo>
                    <a:pt x="504445" y="1437557"/>
                  </a:lnTo>
                  <a:lnTo>
                    <a:pt x="549008" y="1450834"/>
                  </a:lnTo>
                  <a:lnTo>
                    <a:pt x="594700" y="1461331"/>
                  </a:lnTo>
                  <a:lnTo>
                    <a:pt x="641424" y="1468948"/>
                  </a:lnTo>
                  <a:lnTo>
                    <a:pt x="689082" y="1473590"/>
                  </a:lnTo>
                  <a:lnTo>
                    <a:pt x="737579" y="1475159"/>
                  </a:lnTo>
                  <a:lnTo>
                    <a:pt x="786076" y="1473590"/>
                  </a:lnTo>
                  <a:lnTo>
                    <a:pt x="833735" y="1468948"/>
                  </a:lnTo>
                  <a:lnTo>
                    <a:pt x="880459" y="1461331"/>
                  </a:lnTo>
                  <a:lnTo>
                    <a:pt x="926151" y="1450834"/>
                  </a:lnTo>
                  <a:lnTo>
                    <a:pt x="970713" y="1437557"/>
                  </a:lnTo>
                  <a:lnTo>
                    <a:pt x="1014050" y="1421595"/>
                  </a:lnTo>
                  <a:lnTo>
                    <a:pt x="1056062" y="1403047"/>
                  </a:lnTo>
                  <a:lnTo>
                    <a:pt x="1096654" y="1382008"/>
                  </a:lnTo>
                  <a:lnTo>
                    <a:pt x="1135728" y="1358577"/>
                  </a:lnTo>
                  <a:lnTo>
                    <a:pt x="1173186" y="1332850"/>
                  </a:lnTo>
                  <a:lnTo>
                    <a:pt x="1208933" y="1304925"/>
                  </a:lnTo>
                  <a:lnTo>
                    <a:pt x="1242869" y="1274899"/>
                  </a:lnTo>
                  <a:lnTo>
                    <a:pt x="1274899" y="1242869"/>
                  </a:lnTo>
                  <a:lnTo>
                    <a:pt x="1304925" y="1208933"/>
                  </a:lnTo>
                  <a:lnTo>
                    <a:pt x="1332850" y="1173186"/>
                  </a:lnTo>
                  <a:lnTo>
                    <a:pt x="1358577" y="1135728"/>
                  </a:lnTo>
                  <a:lnTo>
                    <a:pt x="1382008" y="1096654"/>
                  </a:lnTo>
                  <a:lnTo>
                    <a:pt x="1403047" y="1056062"/>
                  </a:lnTo>
                  <a:lnTo>
                    <a:pt x="1421595" y="1014050"/>
                  </a:lnTo>
                  <a:lnTo>
                    <a:pt x="1437557" y="970713"/>
                  </a:lnTo>
                  <a:lnTo>
                    <a:pt x="1450834" y="926151"/>
                  </a:lnTo>
                  <a:lnTo>
                    <a:pt x="1461331" y="880459"/>
                  </a:lnTo>
                  <a:lnTo>
                    <a:pt x="1468948" y="833735"/>
                  </a:lnTo>
                  <a:lnTo>
                    <a:pt x="1473590" y="786076"/>
                  </a:lnTo>
                  <a:lnTo>
                    <a:pt x="1475159" y="737579"/>
                  </a:lnTo>
                  <a:lnTo>
                    <a:pt x="1473590" y="689082"/>
                  </a:lnTo>
                  <a:lnTo>
                    <a:pt x="1468948" y="641424"/>
                  </a:lnTo>
                  <a:lnTo>
                    <a:pt x="1461331" y="594700"/>
                  </a:lnTo>
                  <a:lnTo>
                    <a:pt x="1450834" y="549008"/>
                  </a:lnTo>
                  <a:lnTo>
                    <a:pt x="1437557" y="504445"/>
                  </a:lnTo>
                  <a:lnTo>
                    <a:pt x="1421595" y="461109"/>
                  </a:lnTo>
                  <a:lnTo>
                    <a:pt x="1403047" y="419096"/>
                  </a:lnTo>
                  <a:lnTo>
                    <a:pt x="1382008" y="378504"/>
                  </a:lnTo>
                  <a:lnTo>
                    <a:pt x="1358577" y="339430"/>
                  </a:lnTo>
                  <a:lnTo>
                    <a:pt x="1332850" y="301972"/>
                  </a:lnTo>
                  <a:lnTo>
                    <a:pt x="1304925" y="266226"/>
                  </a:lnTo>
                  <a:lnTo>
                    <a:pt x="1274899" y="232289"/>
                  </a:lnTo>
                  <a:lnTo>
                    <a:pt x="1242869" y="200259"/>
                  </a:lnTo>
                  <a:lnTo>
                    <a:pt x="1208933" y="170233"/>
                  </a:lnTo>
                  <a:lnTo>
                    <a:pt x="1173186" y="142308"/>
                  </a:lnTo>
                  <a:lnTo>
                    <a:pt x="1135728" y="116581"/>
                  </a:lnTo>
                  <a:lnTo>
                    <a:pt x="1096654" y="93150"/>
                  </a:lnTo>
                  <a:lnTo>
                    <a:pt x="1056062" y="72112"/>
                  </a:lnTo>
                  <a:lnTo>
                    <a:pt x="1014050" y="53563"/>
                  </a:lnTo>
                  <a:lnTo>
                    <a:pt x="970713" y="37601"/>
                  </a:lnTo>
                  <a:lnTo>
                    <a:pt x="926151" y="24324"/>
                  </a:lnTo>
                  <a:lnTo>
                    <a:pt x="880459" y="13828"/>
                  </a:lnTo>
                  <a:lnTo>
                    <a:pt x="833735" y="6210"/>
                  </a:lnTo>
                  <a:lnTo>
                    <a:pt x="786076" y="1568"/>
                  </a:lnTo>
                  <a:lnTo>
                    <a:pt x="737579"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42" name="Google Shape;242;p7"/>
            <p:cNvSpPr/>
            <p:nvPr/>
          </p:nvSpPr>
          <p:spPr>
            <a:xfrm>
              <a:off x="17678336" y="3167195"/>
              <a:ext cx="1011555" cy="398779"/>
            </a:xfrm>
            <a:custGeom>
              <a:avLst/>
              <a:gdLst/>
              <a:ahLst/>
              <a:cxnLst/>
              <a:rect l="l" t="t" r="r" b="b"/>
              <a:pathLst>
                <a:path w="1011555" h="398779" extrusionOk="0">
                  <a:moveTo>
                    <a:pt x="398526" y="199263"/>
                  </a:moveTo>
                  <a:lnTo>
                    <a:pt x="393268" y="153568"/>
                  </a:lnTo>
                  <a:lnTo>
                    <a:pt x="378282" y="111633"/>
                  </a:lnTo>
                  <a:lnTo>
                    <a:pt x="354761" y="74637"/>
                  </a:lnTo>
                  <a:lnTo>
                    <a:pt x="323900" y="43776"/>
                  </a:lnTo>
                  <a:lnTo>
                    <a:pt x="286905" y="20256"/>
                  </a:lnTo>
                  <a:lnTo>
                    <a:pt x="244957" y="5257"/>
                  </a:lnTo>
                  <a:lnTo>
                    <a:pt x="199275" y="0"/>
                  </a:lnTo>
                  <a:lnTo>
                    <a:pt x="153581" y="5257"/>
                  </a:lnTo>
                  <a:lnTo>
                    <a:pt x="111633" y="20256"/>
                  </a:lnTo>
                  <a:lnTo>
                    <a:pt x="74637" y="43776"/>
                  </a:lnTo>
                  <a:lnTo>
                    <a:pt x="43776" y="74637"/>
                  </a:lnTo>
                  <a:lnTo>
                    <a:pt x="20256" y="111633"/>
                  </a:lnTo>
                  <a:lnTo>
                    <a:pt x="5257" y="153568"/>
                  </a:lnTo>
                  <a:lnTo>
                    <a:pt x="0" y="199263"/>
                  </a:lnTo>
                  <a:lnTo>
                    <a:pt x="5257" y="244944"/>
                  </a:lnTo>
                  <a:lnTo>
                    <a:pt x="20256" y="286893"/>
                  </a:lnTo>
                  <a:lnTo>
                    <a:pt x="43776" y="323888"/>
                  </a:lnTo>
                  <a:lnTo>
                    <a:pt x="74637" y="354749"/>
                  </a:lnTo>
                  <a:lnTo>
                    <a:pt x="111633" y="378269"/>
                  </a:lnTo>
                  <a:lnTo>
                    <a:pt x="153581" y="393255"/>
                  </a:lnTo>
                  <a:lnTo>
                    <a:pt x="199275" y="398526"/>
                  </a:lnTo>
                  <a:lnTo>
                    <a:pt x="244957" y="393255"/>
                  </a:lnTo>
                  <a:lnTo>
                    <a:pt x="286905" y="378269"/>
                  </a:lnTo>
                  <a:lnTo>
                    <a:pt x="323900" y="354749"/>
                  </a:lnTo>
                  <a:lnTo>
                    <a:pt x="354761" y="323888"/>
                  </a:lnTo>
                  <a:lnTo>
                    <a:pt x="378282" y="286893"/>
                  </a:lnTo>
                  <a:lnTo>
                    <a:pt x="393268" y="244944"/>
                  </a:lnTo>
                  <a:lnTo>
                    <a:pt x="398526" y="199263"/>
                  </a:lnTo>
                  <a:close/>
                </a:path>
                <a:path w="1011555" h="398779" extrusionOk="0">
                  <a:moveTo>
                    <a:pt x="1011085" y="199263"/>
                  </a:moveTo>
                  <a:lnTo>
                    <a:pt x="1005827" y="153568"/>
                  </a:lnTo>
                  <a:lnTo>
                    <a:pt x="990828" y="111633"/>
                  </a:lnTo>
                  <a:lnTo>
                    <a:pt x="967308" y="74637"/>
                  </a:lnTo>
                  <a:lnTo>
                    <a:pt x="936447" y="43776"/>
                  </a:lnTo>
                  <a:lnTo>
                    <a:pt x="899452" y="20256"/>
                  </a:lnTo>
                  <a:lnTo>
                    <a:pt x="857516" y="5257"/>
                  </a:lnTo>
                  <a:lnTo>
                    <a:pt x="811822" y="0"/>
                  </a:lnTo>
                  <a:lnTo>
                    <a:pt x="766140" y="5257"/>
                  </a:lnTo>
                  <a:lnTo>
                    <a:pt x="724192" y="20256"/>
                  </a:lnTo>
                  <a:lnTo>
                    <a:pt x="687197" y="43776"/>
                  </a:lnTo>
                  <a:lnTo>
                    <a:pt x="656336" y="74637"/>
                  </a:lnTo>
                  <a:lnTo>
                    <a:pt x="632802" y="111633"/>
                  </a:lnTo>
                  <a:lnTo>
                    <a:pt x="617816" y="153568"/>
                  </a:lnTo>
                  <a:lnTo>
                    <a:pt x="612546" y="199263"/>
                  </a:lnTo>
                  <a:lnTo>
                    <a:pt x="617816" y="244944"/>
                  </a:lnTo>
                  <a:lnTo>
                    <a:pt x="632802" y="286893"/>
                  </a:lnTo>
                  <a:lnTo>
                    <a:pt x="656336" y="323888"/>
                  </a:lnTo>
                  <a:lnTo>
                    <a:pt x="687197" y="354749"/>
                  </a:lnTo>
                  <a:lnTo>
                    <a:pt x="724192" y="378269"/>
                  </a:lnTo>
                  <a:lnTo>
                    <a:pt x="766140" y="393255"/>
                  </a:lnTo>
                  <a:lnTo>
                    <a:pt x="811822" y="398526"/>
                  </a:lnTo>
                  <a:lnTo>
                    <a:pt x="857516" y="393255"/>
                  </a:lnTo>
                  <a:lnTo>
                    <a:pt x="899452" y="378269"/>
                  </a:lnTo>
                  <a:lnTo>
                    <a:pt x="936447" y="354749"/>
                  </a:lnTo>
                  <a:lnTo>
                    <a:pt x="967308" y="323888"/>
                  </a:lnTo>
                  <a:lnTo>
                    <a:pt x="990828" y="286893"/>
                  </a:lnTo>
                  <a:lnTo>
                    <a:pt x="1005827" y="244944"/>
                  </a:lnTo>
                  <a:lnTo>
                    <a:pt x="1011085" y="199263"/>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243" name="Google Shape;243;p7"/>
            <p:cNvPicPr preferRelativeResize="0"/>
            <p:nvPr/>
          </p:nvPicPr>
          <p:blipFill rotWithShape="1">
            <a:blip r:embed="rId8">
              <a:alphaModFix/>
            </a:blip>
            <a:srcRect/>
            <a:stretch/>
          </p:blipFill>
          <p:spPr>
            <a:xfrm>
              <a:off x="17811137" y="3299980"/>
              <a:ext cx="132938" cy="132938"/>
            </a:xfrm>
            <a:prstGeom prst="rect">
              <a:avLst/>
            </a:prstGeom>
            <a:noFill/>
            <a:ln>
              <a:noFill/>
            </a:ln>
          </p:spPr>
        </p:pic>
        <p:pic>
          <p:nvPicPr>
            <p:cNvPr id="244" name="Google Shape;244;p7"/>
            <p:cNvPicPr preferRelativeResize="0"/>
            <p:nvPr/>
          </p:nvPicPr>
          <p:blipFill rotWithShape="1">
            <a:blip r:embed="rId8">
              <a:alphaModFix/>
            </a:blip>
            <a:srcRect/>
            <a:stretch/>
          </p:blipFill>
          <p:spPr>
            <a:xfrm>
              <a:off x="18423693" y="3299980"/>
              <a:ext cx="132938" cy="132938"/>
            </a:xfrm>
            <a:prstGeom prst="rect">
              <a:avLst/>
            </a:prstGeom>
            <a:noFill/>
            <a:ln>
              <a:noFill/>
            </a:ln>
          </p:spPr>
        </p:pic>
        <p:sp>
          <p:nvSpPr>
            <p:cNvPr id="245" name="Google Shape;245;p7"/>
            <p:cNvSpPr/>
            <p:nvPr/>
          </p:nvSpPr>
          <p:spPr>
            <a:xfrm>
              <a:off x="17944071" y="2836665"/>
              <a:ext cx="480059" cy="1125220"/>
            </a:xfrm>
            <a:custGeom>
              <a:avLst/>
              <a:gdLst/>
              <a:ahLst/>
              <a:cxnLst/>
              <a:rect l="l" t="t" r="r" b="b"/>
              <a:pathLst>
                <a:path w="480059" h="1125220" extrusionOk="0">
                  <a:moveTo>
                    <a:pt x="335610" y="153962"/>
                  </a:moveTo>
                  <a:lnTo>
                    <a:pt x="257327" y="117932"/>
                  </a:lnTo>
                  <a:lnTo>
                    <a:pt x="322973" y="0"/>
                  </a:lnTo>
                  <a:lnTo>
                    <a:pt x="144005" y="134658"/>
                  </a:lnTo>
                  <a:lnTo>
                    <a:pt x="222288" y="170688"/>
                  </a:lnTo>
                  <a:lnTo>
                    <a:pt x="156641" y="288620"/>
                  </a:lnTo>
                  <a:lnTo>
                    <a:pt x="335610" y="153962"/>
                  </a:lnTo>
                  <a:close/>
                </a:path>
                <a:path w="480059" h="1125220" extrusionOk="0">
                  <a:moveTo>
                    <a:pt x="479615" y="884821"/>
                  </a:moveTo>
                  <a:lnTo>
                    <a:pt x="0" y="884821"/>
                  </a:lnTo>
                  <a:lnTo>
                    <a:pt x="4876" y="933145"/>
                  </a:lnTo>
                  <a:lnTo>
                    <a:pt x="18846" y="978166"/>
                  </a:lnTo>
                  <a:lnTo>
                    <a:pt x="40957" y="1018895"/>
                  </a:lnTo>
                  <a:lnTo>
                    <a:pt x="70243" y="1054392"/>
                  </a:lnTo>
                  <a:lnTo>
                    <a:pt x="105727" y="1083665"/>
                  </a:lnTo>
                  <a:lnTo>
                    <a:pt x="146469" y="1105776"/>
                  </a:lnTo>
                  <a:lnTo>
                    <a:pt x="191477" y="1119746"/>
                  </a:lnTo>
                  <a:lnTo>
                    <a:pt x="239801" y="1124623"/>
                  </a:lnTo>
                  <a:lnTo>
                    <a:pt x="288137" y="1119746"/>
                  </a:lnTo>
                  <a:lnTo>
                    <a:pt x="333159" y="1105776"/>
                  </a:lnTo>
                  <a:lnTo>
                    <a:pt x="373888" y="1083665"/>
                  </a:lnTo>
                  <a:lnTo>
                    <a:pt x="409384" y="1054392"/>
                  </a:lnTo>
                  <a:lnTo>
                    <a:pt x="438670" y="1018895"/>
                  </a:lnTo>
                  <a:lnTo>
                    <a:pt x="460781" y="978166"/>
                  </a:lnTo>
                  <a:lnTo>
                    <a:pt x="474751" y="933145"/>
                  </a:lnTo>
                  <a:lnTo>
                    <a:pt x="479615" y="884821"/>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246" name="Google Shape;246;p7"/>
          <p:cNvSpPr txBox="1"/>
          <p:nvPr/>
        </p:nvSpPr>
        <p:spPr>
          <a:xfrm>
            <a:off x="9072850" y="3847475"/>
            <a:ext cx="3000000" cy="523200"/>
          </a:xfrm>
          <a:prstGeom prst="rect">
            <a:avLst/>
          </a:prstGeom>
          <a:noFill/>
          <a:ln>
            <a:noFill/>
          </a:ln>
        </p:spPr>
        <p:txBody>
          <a:bodyPr spcFirstLastPara="1" wrap="square" lIns="91425" tIns="91425" rIns="91425" bIns="91425" anchor="t" anchorCtr="0">
            <a:spAutoFit/>
          </a:bodyPr>
          <a:lstStyle/>
          <a:p>
            <a:pPr marL="12700" lvl="0" indent="0" algn="l" rtl="0">
              <a:spcBef>
                <a:spcPts val="1305"/>
              </a:spcBef>
              <a:spcAft>
                <a:spcPts val="0"/>
              </a:spcAft>
              <a:buNone/>
            </a:pPr>
            <a:r>
              <a:rPr lang="el-GR" sz="2200" b="1">
                <a:solidFill>
                  <a:srgbClr val="001E52"/>
                </a:solidFill>
              </a:rPr>
              <a:t>Σταθμός Γαλατσίου</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8"/>
          <p:cNvSpPr txBox="1">
            <a:spLocks noGrp="1"/>
          </p:cNvSpPr>
          <p:nvPr>
            <p:ph type="title"/>
          </p:nvPr>
        </p:nvSpPr>
        <p:spPr>
          <a:xfrm>
            <a:off x="2043622" y="1165050"/>
            <a:ext cx="11814600" cy="639300"/>
          </a:xfrm>
          <a:prstGeom prst="rect">
            <a:avLst/>
          </a:prstGeom>
          <a:noFill/>
          <a:ln>
            <a:noFill/>
          </a:ln>
        </p:spPr>
        <p:txBody>
          <a:bodyPr spcFirstLastPara="1" wrap="square" lIns="0" tIns="15875" rIns="0" bIns="0" anchor="t" anchorCtr="0">
            <a:spAutoFit/>
          </a:bodyPr>
          <a:lstStyle/>
          <a:p>
            <a:pPr marL="12700" lvl="0" indent="0" algn="l" rtl="0">
              <a:lnSpc>
                <a:spcPct val="100000"/>
              </a:lnSpc>
              <a:spcBef>
                <a:spcPts val="0"/>
              </a:spcBef>
              <a:spcAft>
                <a:spcPts val="0"/>
              </a:spcAft>
              <a:buNone/>
            </a:pPr>
            <a:r>
              <a:rPr lang="el-GR" sz="4050"/>
              <a:t>H Εθνική Leasing</a:t>
            </a:r>
            <a:endParaRPr sz="4050"/>
          </a:p>
        </p:txBody>
      </p:sp>
      <p:sp>
        <p:nvSpPr>
          <p:cNvPr id="252" name="Google Shape;252;p8"/>
          <p:cNvSpPr txBox="1"/>
          <p:nvPr/>
        </p:nvSpPr>
        <p:spPr>
          <a:xfrm>
            <a:off x="1289675" y="2501763"/>
            <a:ext cx="15144300" cy="5724900"/>
          </a:xfrm>
          <a:prstGeom prst="rect">
            <a:avLst/>
          </a:prstGeom>
          <a:noFill/>
          <a:ln>
            <a:noFill/>
          </a:ln>
        </p:spPr>
        <p:txBody>
          <a:bodyPr spcFirstLastPara="1" wrap="square" lIns="0" tIns="43800" rIns="0" bIns="0" anchor="t" anchorCtr="0">
            <a:noAutofit/>
          </a:bodyPr>
          <a:lstStyle/>
          <a:p>
            <a:pPr marL="0" marR="177800" lvl="0" indent="0" algn="l" rtl="0">
              <a:lnSpc>
                <a:spcPct val="115000"/>
              </a:lnSpc>
              <a:spcBef>
                <a:spcPts val="1200"/>
              </a:spcBef>
              <a:spcAft>
                <a:spcPts val="0"/>
              </a:spcAft>
              <a:buClr>
                <a:schemeClr val="dk1"/>
              </a:buClr>
              <a:buSzPts val="358"/>
              <a:buFont typeface="Arial"/>
              <a:buNone/>
            </a:pPr>
            <a:r>
              <a:rPr lang="el-GR" sz="2700" b="1" dirty="0">
                <a:solidFill>
                  <a:srgbClr val="001E52"/>
                </a:solidFill>
              </a:rPr>
              <a:t>Η Εθνική Leasing είναι ανώνυμη εταιρεία χρηματοδοτικών μισθώσεων, η οποία ιδρύθηκε το 1990, σύμφωνα με τις διατάξεις του Ν.1665/1986, και το σύνολο των μετοχών της ανήκει  στην Εθνική Τράπεζα. Ως χρηματοδοτικό ίδρυμα, εποπτεύεται από την Τράπεζα της Ελλάδος, σύμφωνα με την ΠΔΤΕ 2622/21-12-2009</a:t>
            </a:r>
            <a:endParaRPr sz="2700" b="1" dirty="0">
              <a:solidFill>
                <a:srgbClr val="001E52"/>
              </a:solidFill>
            </a:endParaRPr>
          </a:p>
          <a:p>
            <a:pPr marL="0" lvl="0" indent="0" algn="l" rtl="0">
              <a:lnSpc>
                <a:spcPct val="115000"/>
              </a:lnSpc>
              <a:spcBef>
                <a:spcPts val="1200"/>
              </a:spcBef>
              <a:spcAft>
                <a:spcPts val="0"/>
              </a:spcAft>
              <a:buClr>
                <a:schemeClr val="dk1"/>
              </a:buClr>
              <a:buSzPts val="358"/>
              <a:buFont typeface="Arial"/>
              <a:buNone/>
            </a:pPr>
            <a:r>
              <a:rPr lang="el-GR" sz="2700" b="1" dirty="0">
                <a:solidFill>
                  <a:srgbClr val="001E52"/>
                </a:solidFill>
              </a:rPr>
              <a:t>Κατέχει ηγετική θέση στον κλάδο των Χρηματοδοτικών Μισθώσεων τα τελευταία πέντε έτη, καθώς αναδεικνύεται συνεχώς πρώτη σε νέες εργασίες, ενώ το 2023 κατέλαβε την πρωτιά και σε μερίδιο αγοράς</a:t>
            </a:r>
            <a:endParaRPr sz="2700" b="1" dirty="0">
              <a:solidFill>
                <a:srgbClr val="001E52"/>
              </a:solidFill>
            </a:endParaRPr>
          </a:p>
          <a:p>
            <a:pPr marL="0" lvl="0" indent="0" algn="l" rtl="0">
              <a:lnSpc>
                <a:spcPct val="115000"/>
              </a:lnSpc>
              <a:spcBef>
                <a:spcPts val="1200"/>
              </a:spcBef>
              <a:spcAft>
                <a:spcPts val="0"/>
              </a:spcAft>
              <a:buClr>
                <a:schemeClr val="dk1"/>
              </a:buClr>
              <a:buSzPts val="358"/>
              <a:buFont typeface="Arial"/>
              <a:buNone/>
            </a:pPr>
            <a:r>
              <a:rPr lang="el-GR" sz="2700" b="1" dirty="0">
                <a:solidFill>
                  <a:srgbClr val="001E52"/>
                </a:solidFill>
              </a:rPr>
              <a:t>Προσφέρει εξειδικευμένες λύσεις στους πελάτες της, μέσω των ποικίλων προτάσεων και προϊόντων  που διαθέτει, με ευέλικτες διαδικασίες, ευθυγραμμισμένη πάντοτε με τις αξίες του Ομίλου της Εθνικής Τράπεζας και πλήρως εναρμονισμένη με το ισχύον κανονιστικό και ρυθμιστικό πλαίσιο και τις αρχές της σύγχρονης εταιρικής διακυβέρνησης</a:t>
            </a:r>
            <a:endParaRPr sz="2700" b="1" dirty="0">
              <a:solidFill>
                <a:srgbClr val="001E52"/>
              </a:solidFill>
            </a:endParaRPr>
          </a:p>
          <a:p>
            <a:pPr marL="0" lvl="0" indent="-228600" algn="just" rtl="0">
              <a:lnSpc>
                <a:spcPct val="150000"/>
              </a:lnSpc>
              <a:spcBef>
                <a:spcPts val="1200"/>
              </a:spcBef>
              <a:spcAft>
                <a:spcPts val="0"/>
              </a:spcAft>
              <a:buClr>
                <a:schemeClr val="dk1"/>
              </a:buClr>
              <a:buSzPts val="358"/>
              <a:buFont typeface="Arial"/>
              <a:buNone/>
            </a:pPr>
            <a:endParaRPr sz="3300" b="1" dirty="0">
              <a:solidFill>
                <a:srgbClr val="001E52"/>
              </a:solidFill>
            </a:endParaRPr>
          </a:p>
          <a:p>
            <a:pPr marL="12700" lvl="0" indent="0" algn="l" rtl="0">
              <a:lnSpc>
                <a:spcPct val="100000"/>
              </a:lnSpc>
              <a:spcBef>
                <a:spcPts val="1200"/>
              </a:spcBef>
              <a:spcAft>
                <a:spcPts val="0"/>
              </a:spcAft>
              <a:buNone/>
            </a:pPr>
            <a:endParaRPr sz="1072" b="1" dirty="0">
              <a:solidFill>
                <a:srgbClr val="001E52"/>
              </a:solidFill>
            </a:endParaRPr>
          </a:p>
        </p:txBody>
      </p:sp>
      <p:sp>
        <p:nvSpPr>
          <p:cNvPr id="253" name="Google Shape;253;p8"/>
          <p:cNvSpPr/>
          <p:nvPr/>
        </p:nvSpPr>
        <p:spPr>
          <a:xfrm>
            <a:off x="1289681" y="9884693"/>
            <a:ext cx="1892935" cy="1424305"/>
          </a:xfrm>
          <a:custGeom>
            <a:avLst/>
            <a:gdLst/>
            <a:ahLst/>
            <a:cxnLst/>
            <a:rect l="l" t="t" r="r" b="b"/>
            <a:pathLst>
              <a:path w="1892935" h="1424304" extrusionOk="0">
                <a:moveTo>
                  <a:pt x="1892518" y="0"/>
                </a:moveTo>
                <a:lnTo>
                  <a:pt x="0" y="1423862"/>
                </a:lnTo>
                <a:lnTo>
                  <a:pt x="1099809" y="1423862"/>
                </a:lnTo>
                <a:lnTo>
                  <a:pt x="1892518"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54" name="Google Shape;254;p8"/>
          <p:cNvSpPr/>
          <p:nvPr/>
        </p:nvSpPr>
        <p:spPr>
          <a:xfrm>
            <a:off x="930267" y="2804295"/>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55" name="Google Shape;255;p8"/>
          <p:cNvSpPr/>
          <p:nvPr/>
        </p:nvSpPr>
        <p:spPr>
          <a:xfrm>
            <a:off x="867892" y="4818174"/>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256" name="Google Shape;256;p8"/>
          <p:cNvGrpSpPr/>
          <p:nvPr/>
        </p:nvGrpSpPr>
        <p:grpSpPr>
          <a:xfrm>
            <a:off x="1490820" y="1165056"/>
            <a:ext cx="345440" cy="1066597"/>
            <a:chOff x="1490820" y="1165056"/>
            <a:chExt cx="345440" cy="1066597"/>
          </a:xfrm>
        </p:grpSpPr>
        <p:sp>
          <p:nvSpPr>
            <p:cNvPr id="257" name="Google Shape;257;p8"/>
            <p:cNvSpPr/>
            <p:nvPr/>
          </p:nvSpPr>
          <p:spPr>
            <a:xfrm>
              <a:off x="1663331" y="1165056"/>
              <a:ext cx="0" cy="844550"/>
            </a:xfrm>
            <a:custGeom>
              <a:avLst/>
              <a:gdLst/>
              <a:ahLst/>
              <a:cxnLst/>
              <a:rect l="l" t="t" r="r" b="b"/>
              <a:pathLst>
                <a:path w="120000" h="844550" extrusionOk="0">
                  <a:moveTo>
                    <a:pt x="0" y="0"/>
                  </a:moveTo>
                  <a:lnTo>
                    <a:pt x="0" y="844110"/>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58" name="Google Shape;258;p8"/>
            <p:cNvSpPr/>
            <p:nvPr/>
          </p:nvSpPr>
          <p:spPr>
            <a:xfrm>
              <a:off x="1490820" y="1969398"/>
              <a:ext cx="345440" cy="262255"/>
            </a:xfrm>
            <a:custGeom>
              <a:avLst/>
              <a:gdLst/>
              <a:ahLst/>
              <a:cxnLst/>
              <a:rect l="l" t="t" r="r" b="b"/>
              <a:pathLst>
                <a:path w="345439" h="262255" extrusionOk="0">
                  <a:moveTo>
                    <a:pt x="345026" y="0"/>
                  </a:moveTo>
                  <a:lnTo>
                    <a:pt x="0" y="0"/>
                  </a:lnTo>
                  <a:lnTo>
                    <a:pt x="172507" y="262096"/>
                  </a:lnTo>
                  <a:lnTo>
                    <a:pt x="345026" y="0"/>
                  </a:lnTo>
                  <a:close/>
                </a:path>
              </a:pathLst>
            </a:custGeom>
            <a:solidFill>
              <a:srgbClr val="D5FF00"/>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59" name="Google Shape;259;p8"/>
            <p:cNvSpPr/>
            <p:nvPr/>
          </p:nvSpPr>
          <p:spPr>
            <a:xfrm>
              <a:off x="1490820" y="1969398"/>
              <a:ext cx="345440" cy="262255"/>
            </a:xfrm>
            <a:custGeom>
              <a:avLst/>
              <a:gdLst/>
              <a:ahLst/>
              <a:cxnLst/>
              <a:rect l="l" t="t" r="r" b="b"/>
              <a:pathLst>
                <a:path w="345439" h="262255" extrusionOk="0">
                  <a:moveTo>
                    <a:pt x="0" y="0"/>
                  </a:moveTo>
                  <a:lnTo>
                    <a:pt x="172507" y="262096"/>
                  </a:lnTo>
                  <a:lnTo>
                    <a:pt x="345026" y="0"/>
                  </a:lnTo>
                  <a:lnTo>
                    <a:pt x="0" y="0"/>
                  </a:lnTo>
                  <a:close/>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sp>
        <p:nvSpPr>
          <p:cNvPr id="260" name="Google Shape;260;p8"/>
          <p:cNvSpPr/>
          <p:nvPr/>
        </p:nvSpPr>
        <p:spPr>
          <a:xfrm>
            <a:off x="1663331" y="827413"/>
            <a:ext cx="0" cy="227329"/>
          </a:xfrm>
          <a:custGeom>
            <a:avLst/>
            <a:gdLst/>
            <a:ahLst/>
            <a:cxnLst/>
            <a:rect l="l" t="t" r="r" b="b"/>
            <a:pathLst>
              <a:path w="120000" h="227330" extrusionOk="0">
                <a:moveTo>
                  <a:pt x="0" y="0"/>
                </a:moveTo>
                <a:lnTo>
                  <a:pt x="0" y="226935"/>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61" name="Google Shape;261;p8"/>
          <p:cNvSpPr/>
          <p:nvPr/>
        </p:nvSpPr>
        <p:spPr>
          <a:xfrm>
            <a:off x="1663331" y="600473"/>
            <a:ext cx="0" cy="141605"/>
          </a:xfrm>
          <a:custGeom>
            <a:avLst/>
            <a:gdLst/>
            <a:ahLst/>
            <a:cxnLst/>
            <a:rect l="l" t="t" r="r" b="b"/>
            <a:pathLst>
              <a:path w="120000" h="141604" extrusionOk="0">
                <a:moveTo>
                  <a:pt x="0" y="0"/>
                </a:moveTo>
                <a:lnTo>
                  <a:pt x="0" y="141147"/>
                </a:lnTo>
              </a:path>
            </a:pathLst>
          </a:custGeom>
          <a:noFill/>
          <a:ln w="21225" cap="flat" cmpd="sng">
            <a:solidFill>
              <a:srgbClr val="001E52"/>
            </a:solidFill>
            <a:prstDash val="solid"/>
            <a:round/>
            <a:headEnd type="none" w="sm" len="sm"/>
            <a:tailEnd type="none" w="sm" len="sm"/>
          </a:ln>
        </p:spPr>
        <p:txBody>
          <a:bodyPr spcFirstLastPara="1" wrap="square" lIns="0" tIns="0" rIns="0" bIns="0" anchor="t" anchorCtr="0">
            <a:noAutofit/>
          </a:bodyPr>
          <a:lstStyle/>
          <a:p>
            <a:pPr marL="0" lvl="0" indent="0" algn="l" rtl="0">
              <a:spcBef>
                <a:spcPts val="0"/>
              </a:spcBef>
              <a:spcAft>
                <a:spcPts val="0"/>
              </a:spcAft>
              <a:buNone/>
            </a:pPr>
            <a:endParaRPr sz="1800"/>
          </a:p>
        </p:txBody>
      </p:sp>
      <p:grpSp>
        <p:nvGrpSpPr>
          <p:cNvPr id="262" name="Google Shape;262;p8"/>
          <p:cNvGrpSpPr/>
          <p:nvPr/>
        </p:nvGrpSpPr>
        <p:grpSpPr>
          <a:xfrm>
            <a:off x="19110947" y="10763357"/>
            <a:ext cx="888365" cy="440690"/>
            <a:chOff x="19110947" y="10763357"/>
            <a:chExt cx="888365" cy="440690"/>
          </a:xfrm>
        </p:grpSpPr>
        <p:sp>
          <p:nvSpPr>
            <p:cNvPr id="263" name="Google Shape;263;p8"/>
            <p:cNvSpPr/>
            <p:nvPr/>
          </p:nvSpPr>
          <p:spPr>
            <a:xfrm>
              <a:off x="19110947" y="10763357"/>
              <a:ext cx="888365" cy="440690"/>
            </a:xfrm>
            <a:custGeom>
              <a:avLst/>
              <a:gdLst/>
              <a:ahLst/>
              <a:cxnLst/>
              <a:rect l="l" t="t" r="r" b="b"/>
              <a:pathLst>
                <a:path w="888365" h="440690" extrusionOk="0">
                  <a:moveTo>
                    <a:pt x="282625" y="6477"/>
                  </a:moveTo>
                  <a:lnTo>
                    <a:pt x="49314" y="6477"/>
                  </a:lnTo>
                  <a:lnTo>
                    <a:pt x="39141" y="90297"/>
                  </a:lnTo>
                  <a:lnTo>
                    <a:pt x="131914" y="90297"/>
                  </a:lnTo>
                  <a:lnTo>
                    <a:pt x="131610" y="92151"/>
                  </a:lnTo>
                  <a:lnTo>
                    <a:pt x="8013" y="245021"/>
                  </a:lnTo>
                  <a:lnTo>
                    <a:pt x="0" y="315607"/>
                  </a:lnTo>
                  <a:lnTo>
                    <a:pt x="34810" y="315810"/>
                  </a:lnTo>
                  <a:lnTo>
                    <a:pt x="67462" y="316420"/>
                  </a:lnTo>
                  <a:lnTo>
                    <a:pt x="126212" y="318846"/>
                  </a:lnTo>
                  <a:lnTo>
                    <a:pt x="179882" y="323964"/>
                  </a:lnTo>
                  <a:lnTo>
                    <a:pt x="232092" y="332867"/>
                  </a:lnTo>
                  <a:lnTo>
                    <a:pt x="255816" y="249948"/>
                  </a:lnTo>
                  <a:lnTo>
                    <a:pt x="229476" y="243039"/>
                  </a:lnTo>
                  <a:lnTo>
                    <a:pt x="202565" y="237705"/>
                  </a:lnTo>
                  <a:lnTo>
                    <a:pt x="175082" y="233946"/>
                  </a:lnTo>
                  <a:lnTo>
                    <a:pt x="147015" y="231775"/>
                  </a:lnTo>
                  <a:lnTo>
                    <a:pt x="147320" y="230543"/>
                  </a:lnTo>
                  <a:lnTo>
                    <a:pt x="274624" y="76746"/>
                  </a:lnTo>
                  <a:lnTo>
                    <a:pt x="282625" y="6477"/>
                  </a:lnTo>
                  <a:close/>
                </a:path>
                <a:path w="888365" h="440690" extrusionOk="0">
                  <a:moveTo>
                    <a:pt x="582574" y="6464"/>
                  </a:moveTo>
                  <a:lnTo>
                    <a:pt x="474700" y="6464"/>
                  </a:lnTo>
                  <a:lnTo>
                    <a:pt x="472249" y="27114"/>
                  </a:lnTo>
                  <a:lnTo>
                    <a:pt x="471004" y="27114"/>
                  </a:lnTo>
                  <a:lnTo>
                    <a:pt x="462686" y="19735"/>
                  </a:lnTo>
                  <a:lnTo>
                    <a:pt x="462686" y="168414"/>
                  </a:lnTo>
                  <a:lnTo>
                    <a:pt x="325983" y="271259"/>
                  </a:lnTo>
                  <a:lnTo>
                    <a:pt x="376135" y="181190"/>
                  </a:lnTo>
                  <a:lnTo>
                    <a:pt x="316344" y="153670"/>
                  </a:lnTo>
                  <a:lnTo>
                    <a:pt x="453047" y="50825"/>
                  </a:lnTo>
                  <a:lnTo>
                    <a:pt x="402894" y="140893"/>
                  </a:lnTo>
                  <a:lnTo>
                    <a:pt x="462686" y="168414"/>
                  </a:lnTo>
                  <a:lnTo>
                    <a:pt x="462686" y="19735"/>
                  </a:lnTo>
                  <a:lnTo>
                    <a:pt x="457644" y="15252"/>
                  </a:lnTo>
                  <a:lnTo>
                    <a:pt x="441579" y="6781"/>
                  </a:lnTo>
                  <a:lnTo>
                    <a:pt x="422821" y="1689"/>
                  </a:lnTo>
                  <a:lnTo>
                    <a:pt x="401358" y="0"/>
                  </a:lnTo>
                  <a:lnTo>
                    <a:pt x="387604" y="889"/>
                  </a:lnTo>
                  <a:lnTo>
                    <a:pt x="347726" y="14173"/>
                  </a:lnTo>
                  <a:lnTo>
                    <a:pt x="312356" y="41605"/>
                  </a:lnTo>
                  <a:lnTo>
                    <a:pt x="284391" y="81521"/>
                  </a:lnTo>
                  <a:lnTo>
                    <a:pt x="265544" y="134188"/>
                  </a:lnTo>
                  <a:lnTo>
                    <a:pt x="259689" y="173875"/>
                  </a:lnTo>
                  <a:lnTo>
                    <a:pt x="258965" y="194792"/>
                  </a:lnTo>
                  <a:lnTo>
                    <a:pt x="259651" y="212610"/>
                  </a:lnTo>
                  <a:lnTo>
                    <a:pt x="270052" y="259969"/>
                  </a:lnTo>
                  <a:lnTo>
                    <a:pt x="293027" y="296151"/>
                  </a:lnTo>
                  <a:lnTo>
                    <a:pt x="327964" y="317881"/>
                  </a:lnTo>
                  <a:lnTo>
                    <a:pt x="356666" y="322084"/>
                  </a:lnTo>
                  <a:lnTo>
                    <a:pt x="380631" y="319112"/>
                  </a:lnTo>
                  <a:lnTo>
                    <a:pt x="402590" y="310222"/>
                  </a:lnTo>
                  <a:lnTo>
                    <a:pt x="422541" y="295389"/>
                  </a:lnTo>
                  <a:lnTo>
                    <a:pt x="440499" y="274624"/>
                  </a:lnTo>
                  <a:lnTo>
                    <a:pt x="442036" y="274624"/>
                  </a:lnTo>
                  <a:lnTo>
                    <a:pt x="436803" y="315607"/>
                  </a:lnTo>
                  <a:lnTo>
                    <a:pt x="544677" y="315607"/>
                  </a:lnTo>
                  <a:lnTo>
                    <a:pt x="549694" y="274624"/>
                  </a:lnTo>
                  <a:lnTo>
                    <a:pt x="550113" y="271259"/>
                  </a:lnTo>
                  <a:lnTo>
                    <a:pt x="577138" y="50825"/>
                  </a:lnTo>
                  <a:lnTo>
                    <a:pt x="580047" y="27114"/>
                  </a:lnTo>
                  <a:lnTo>
                    <a:pt x="582574" y="6464"/>
                  </a:lnTo>
                  <a:close/>
                </a:path>
                <a:path w="888365" h="440690" extrusionOk="0">
                  <a:moveTo>
                    <a:pt x="888339" y="126212"/>
                  </a:moveTo>
                  <a:lnTo>
                    <a:pt x="887679" y="109461"/>
                  </a:lnTo>
                  <a:lnTo>
                    <a:pt x="885952" y="95542"/>
                  </a:lnTo>
                  <a:lnTo>
                    <a:pt x="885596" y="92646"/>
                  </a:lnTo>
                  <a:lnTo>
                    <a:pt x="882129" y="76860"/>
                  </a:lnTo>
                  <a:lnTo>
                    <a:pt x="877277" y="62103"/>
                  </a:lnTo>
                  <a:lnTo>
                    <a:pt x="871029" y="48577"/>
                  </a:lnTo>
                  <a:lnTo>
                    <a:pt x="870508" y="47764"/>
                  </a:lnTo>
                  <a:lnTo>
                    <a:pt x="863371" y="36525"/>
                  </a:lnTo>
                  <a:lnTo>
                    <a:pt x="832129" y="9448"/>
                  </a:lnTo>
                  <a:lnTo>
                    <a:pt x="790676" y="0"/>
                  </a:lnTo>
                  <a:lnTo>
                    <a:pt x="780503" y="660"/>
                  </a:lnTo>
                  <a:lnTo>
                    <a:pt x="780503" y="138696"/>
                  </a:lnTo>
                  <a:lnTo>
                    <a:pt x="780275" y="146088"/>
                  </a:lnTo>
                  <a:lnTo>
                    <a:pt x="769251" y="189687"/>
                  </a:lnTo>
                  <a:lnTo>
                    <a:pt x="739228" y="221856"/>
                  </a:lnTo>
                  <a:lnTo>
                    <a:pt x="717016" y="226542"/>
                  </a:lnTo>
                  <a:lnTo>
                    <a:pt x="708583" y="226542"/>
                  </a:lnTo>
                  <a:lnTo>
                    <a:pt x="701700" y="225704"/>
                  </a:lnTo>
                  <a:lnTo>
                    <a:pt x="691007" y="222427"/>
                  </a:lnTo>
                  <a:lnTo>
                    <a:pt x="685673" y="218833"/>
                  </a:lnTo>
                  <a:lnTo>
                    <a:pt x="680326" y="213283"/>
                  </a:lnTo>
                  <a:lnTo>
                    <a:pt x="680605" y="211429"/>
                  </a:lnTo>
                  <a:lnTo>
                    <a:pt x="680643" y="211302"/>
                  </a:lnTo>
                  <a:lnTo>
                    <a:pt x="680643" y="211429"/>
                  </a:lnTo>
                  <a:lnTo>
                    <a:pt x="680694" y="211124"/>
                  </a:lnTo>
                  <a:lnTo>
                    <a:pt x="690664" y="162852"/>
                  </a:lnTo>
                  <a:lnTo>
                    <a:pt x="707758" y="126212"/>
                  </a:lnTo>
                  <a:lnTo>
                    <a:pt x="740295" y="97459"/>
                  </a:lnTo>
                  <a:lnTo>
                    <a:pt x="751840" y="95542"/>
                  </a:lnTo>
                  <a:lnTo>
                    <a:pt x="760056" y="95542"/>
                  </a:lnTo>
                  <a:lnTo>
                    <a:pt x="779995" y="129463"/>
                  </a:lnTo>
                  <a:lnTo>
                    <a:pt x="780503" y="138696"/>
                  </a:lnTo>
                  <a:lnTo>
                    <a:pt x="780503" y="660"/>
                  </a:lnTo>
                  <a:lnTo>
                    <a:pt x="743673" y="12788"/>
                  </a:lnTo>
                  <a:lnTo>
                    <a:pt x="706221" y="47764"/>
                  </a:lnTo>
                  <a:lnTo>
                    <a:pt x="704989" y="47764"/>
                  </a:lnTo>
                  <a:lnTo>
                    <a:pt x="710222" y="6464"/>
                  </a:lnTo>
                  <a:lnTo>
                    <a:pt x="602348" y="6464"/>
                  </a:lnTo>
                  <a:lnTo>
                    <a:pt x="549033" y="440436"/>
                  </a:lnTo>
                  <a:lnTo>
                    <a:pt x="656907" y="440436"/>
                  </a:lnTo>
                  <a:lnTo>
                    <a:pt x="673544" y="304203"/>
                  </a:lnTo>
                  <a:lnTo>
                    <a:pt x="675703" y="303898"/>
                  </a:lnTo>
                  <a:lnTo>
                    <a:pt x="689737" y="311848"/>
                  </a:lnTo>
                  <a:lnTo>
                    <a:pt x="705599" y="317538"/>
                  </a:lnTo>
                  <a:lnTo>
                    <a:pt x="723328" y="320941"/>
                  </a:lnTo>
                  <a:lnTo>
                    <a:pt x="742899" y="322084"/>
                  </a:lnTo>
                  <a:lnTo>
                    <a:pt x="757224" y="321195"/>
                  </a:lnTo>
                  <a:lnTo>
                    <a:pt x="798385" y="307911"/>
                  </a:lnTo>
                  <a:lnTo>
                    <a:pt x="834415" y="280479"/>
                  </a:lnTo>
                  <a:lnTo>
                    <a:pt x="862634" y="240550"/>
                  </a:lnTo>
                  <a:lnTo>
                    <a:pt x="869061" y="226542"/>
                  </a:lnTo>
                  <a:lnTo>
                    <a:pt x="870077" y="224332"/>
                  </a:lnTo>
                  <a:lnTo>
                    <a:pt x="881697" y="187883"/>
                  </a:lnTo>
                  <a:lnTo>
                    <a:pt x="887628" y="148209"/>
                  </a:lnTo>
                  <a:lnTo>
                    <a:pt x="888301" y="129463"/>
                  </a:lnTo>
                  <a:lnTo>
                    <a:pt x="888339" y="126212"/>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264" name="Google Shape;264;p8"/>
            <p:cNvPicPr preferRelativeResize="0"/>
            <p:nvPr/>
          </p:nvPicPr>
          <p:blipFill rotWithShape="1">
            <a:blip r:embed="rId3">
              <a:alphaModFix/>
            </a:blip>
            <a:srcRect/>
            <a:stretch/>
          </p:blipFill>
          <p:spPr>
            <a:xfrm>
              <a:off x="19427298" y="10814176"/>
              <a:ext cx="146341" cy="220433"/>
            </a:xfrm>
            <a:prstGeom prst="rect">
              <a:avLst/>
            </a:prstGeom>
            <a:noFill/>
            <a:ln>
              <a:noFill/>
            </a:ln>
          </p:spPr>
        </p:pic>
      </p:grpSp>
      <p:grpSp>
        <p:nvGrpSpPr>
          <p:cNvPr id="265" name="Google Shape;265;p8"/>
          <p:cNvGrpSpPr/>
          <p:nvPr/>
        </p:nvGrpSpPr>
        <p:grpSpPr>
          <a:xfrm>
            <a:off x="18752611" y="10195661"/>
            <a:ext cx="861048" cy="426925"/>
            <a:chOff x="18752611" y="10195661"/>
            <a:chExt cx="861048" cy="426925"/>
          </a:xfrm>
        </p:grpSpPr>
        <p:pic>
          <p:nvPicPr>
            <p:cNvPr id="266" name="Google Shape;266;p8"/>
            <p:cNvPicPr preferRelativeResize="0"/>
            <p:nvPr/>
          </p:nvPicPr>
          <p:blipFill rotWithShape="1">
            <a:blip r:embed="rId4">
              <a:alphaModFix/>
            </a:blip>
            <a:srcRect/>
            <a:stretch/>
          </p:blipFill>
          <p:spPr>
            <a:xfrm>
              <a:off x="18752611" y="10373243"/>
              <a:ext cx="502929" cy="249343"/>
            </a:xfrm>
            <a:prstGeom prst="rect">
              <a:avLst/>
            </a:prstGeom>
            <a:noFill/>
            <a:ln>
              <a:noFill/>
            </a:ln>
          </p:spPr>
        </p:pic>
        <p:pic>
          <p:nvPicPr>
            <p:cNvPr id="267" name="Google Shape;267;p8"/>
            <p:cNvPicPr preferRelativeResize="0"/>
            <p:nvPr/>
          </p:nvPicPr>
          <p:blipFill rotWithShape="1">
            <a:blip r:embed="rId5">
              <a:alphaModFix/>
            </a:blip>
            <a:srcRect/>
            <a:stretch/>
          </p:blipFill>
          <p:spPr>
            <a:xfrm>
              <a:off x="19274577" y="10195661"/>
              <a:ext cx="339082" cy="168120"/>
            </a:xfrm>
            <a:prstGeom prst="rect">
              <a:avLst/>
            </a:prstGeom>
            <a:noFill/>
            <a:ln>
              <a:noFill/>
            </a:ln>
          </p:spPr>
        </p:pic>
      </p:grpSp>
      <p:sp>
        <p:nvSpPr>
          <p:cNvPr id="268" name="Google Shape;268;p8"/>
          <p:cNvSpPr/>
          <p:nvPr/>
        </p:nvSpPr>
        <p:spPr>
          <a:xfrm>
            <a:off x="867892" y="6381798"/>
            <a:ext cx="207009" cy="311785"/>
          </a:xfrm>
          <a:custGeom>
            <a:avLst/>
            <a:gdLst/>
            <a:ahLst/>
            <a:cxnLst/>
            <a:rect l="l" t="t" r="r" b="b"/>
            <a:pathLst>
              <a:path w="207009" h="311785" extrusionOk="0">
                <a:moveTo>
                  <a:pt x="193104" y="0"/>
                </a:moveTo>
                <a:lnTo>
                  <a:pt x="0" y="145283"/>
                </a:lnTo>
                <a:lnTo>
                  <a:pt x="84458" y="184151"/>
                </a:lnTo>
                <a:lnTo>
                  <a:pt x="13622" y="311393"/>
                </a:lnTo>
                <a:lnTo>
                  <a:pt x="206726" y="166110"/>
                </a:lnTo>
                <a:lnTo>
                  <a:pt x="122268" y="127231"/>
                </a:lnTo>
                <a:lnTo>
                  <a:pt x="193104"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sp>
        <p:nvSpPr>
          <p:cNvPr id="269" name="Google Shape;269;p8"/>
          <p:cNvSpPr/>
          <p:nvPr/>
        </p:nvSpPr>
        <p:spPr>
          <a:xfrm>
            <a:off x="15891168" y="0"/>
            <a:ext cx="3395344" cy="2554605"/>
          </a:xfrm>
          <a:custGeom>
            <a:avLst/>
            <a:gdLst/>
            <a:ahLst/>
            <a:cxnLst/>
            <a:rect l="l" t="t" r="r" b="b"/>
            <a:pathLst>
              <a:path w="3395344" h="2554605" extrusionOk="0">
                <a:moveTo>
                  <a:pt x="3395163" y="0"/>
                </a:moveTo>
                <a:lnTo>
                  <a:pt x="1422113" y="0"/>
                </a:lnTo>
                <a:lnTo>
                  <a:pt x="0" y="2554362"/>
                </a:lnTo>
                <a:lnTo>
                  <a:pt x="3395163" y="0"/>
                </a:lnTo>
                <a:close/>
              </a:path>
            </a:pathLst>
          </a:custGeom>
          <a:solidFill>
            <a:srgbClr val="001E52"/>
          </a:solidFill>
          <a:ln>
            <a:noFill/>
          </a:ln>
        </p:spPr>
        <p:txBody>
          <a:bodyPr spcFirstLastPara="1" wrap="square" lIns="0" tIns="0" rIns="0" bIns="0" anchor="t" anchorCtr="0">
            <a:noAutofit/>
          </a:bodyPr>
          <a:lstStyle/>
          <a:p>
            <a:pPr marL="0" lvl="0" indent="0" algn="l" rtl="0">
              <a:spcBef>
                <a:spcPts val="0"/>
              </a:spcBef>
              <a:spcAft>
                <a:spcPts val="0"/>
              </a:spcAft>
              <a:buNone/>
            </a:pPr>
            <a:endParaRPr sz="1800"/>
          </a:p>
        </p:txBody>
      </p:sp>
      <p:pic>
        <p:nvPicPr>
          <p:cNvPr id="270" name="Google Shape;270;p8"/>
          <p:cNvPicPr preferRelativeResize="0"/>
          <p:nvPr/>
        </p:nvPicPr>
        <p:blipFill>
          <a:blip r:embed="rId6">
            <a:alphaModFix/>
          </a:blip>
          <a:stretch>
            <a:fillRect/>
          </a:stretch>
        </p:blipFill>
        <p:spPr>
          <a:xfrm>
            <a:off x="16789778" y="3516698"/>
            <a:ext cx="2676975" cy="83203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1431</Words>
  <Application>Microsoft Office PowerPoint</Application>
  <PresentationFormat>Προσαρμογή</PresentationFormat>
  <Paragraphs>162</Paragraphs>
  <Slides>18</Slides>
  <Notes>18</Notes>
  <HiddenSlides>0</HiddenSlides>
  <MMClips>0</MMClips>
  <ScaleCrop>false</ScaleCrop>
  <HeadingPairs>
    <vt:vector size="6" baseType="variant">
      <vt:variant>
        <vt:lpstr>Γραμματοσειρές που χρησιμοποιούνται</vt:lpstr>
      </vt:variant>
      <vt:variant>
        <vt:i4>1</vt:i4>
      </vt:variant>
      <vt:variant>
        <vt:lpstr>Θέμα</vt:lpstr>
      </vt:variant>
      <vt:variant>
        <vt:i4>1</vt:i4>
      </vt:variant>
      <vt:variant>
        <vt:lpstr>Τίτλοι διαφανειών</vt:lpstr>
      </vt:variant>
      <vt:variant>
        <vt:i4>18</vt:i4>
      </vt:variant>
    </vt:vector>
  </HeadingPairs>
  <TitlesOfParts>
    <vt:vector size="20" baseType="lpstr">
      <vt:lpstr>Arial</vt:lpstr>
      <vt:lpstr>Office Theme</vt:lpstr>
      <vt:lpstr>Συνέντευξη Tύπου. Παρουσίαση ολοκληρωμένης πρότασης για την προώθηση της Ηλεκτροκίνησης στα Ταξί της ευρύτερης περιοχής των Αθηνών.</vt:lpstr>
      <vt:lpstr>Οδηγώντας ταξί στην Αττική σήμερα</vt:lpstr>
      <vt:lpstr>Οδηγώντας ταξί στην Αττική σήμερα</vt:lpstr>
      <vt:lpstr>Η Πρότασή μας: “ZAP Taxi Club”</vt:lpstr>
      <vt:lpstr>H SirecEnergy </vt:lpstr>
      <vt:lpstr>Το ZAP Taxi Club καλύπτει όλες τις ανάγκες των οδηγών ταξί</vt:lpstr>
      <vt:lpstr>ΖΑΡ: προηγμένο δίκτυο ταχείας φόρτισης</vt:lpstr>
      <vt:lpstr>Παρουσίαση του PowerPoint</vt:lpstr>
      <vt:lpstr>H Εθνική Leasing</vt:lpstr>
      <vt:lpstr>Η Εθνική Leasing</vt:lpstr>
      <vt:lpstr>Ο ρόλος της Εθνικής Leasing</vt:lpstr>
      <vt:lpstr>Ο ρόλος της Εθνικής Leasing</vt:lpstr>
      <vt:lpstr>Η FREENOW</vt:lpstr>
      <vt:lpstr>Η FREENOW στην Ευρώπη</vt:lpstr>
      <vt:lpstr>Η συνεισφορά της FREENOW στο ZAP Taxi Club</vt:lpstr>
      <vt:lpstr>Τα πλεονεκτήματα για τους ιδιοκτήτες/οδηγούς ταξί</vt:lpstr>
      <vt:lpstr>Επόμενα βήματα Οι αιτήσεις ξεκίνησαν!</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Συνέντευξη Tύπου. Παρουσίαση ολοκληρωμένης πρότασης για την προώθηση της Ηλεκτροκίνησης στα Ταξί της ευρύτερης περιοχής των Αθηνών.</dc:title>
  <dc:creator>Giorgos Kioleides</dc:creator>
  <cp:lastModifiedBy>Fotis Fotinos</cp:lastModifiedBy>
  <cp:revision>11</cp:revision>
  <dcterms:created xsi:type="dcterms:W3CDTF">2024-06-11T15:41:33Z</dcterms:created>
  <dcterms:modified xsi:type="dcterms:W3CDTF">2024-06-20T06:53:19Z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2024-06-10T00:00:00Z</vt:filetime>
  </property>
  <property fmtid="{D5CDD505-2E9C-101B-9397-08002B2CF9AE}" pid="3" name="Creator">
    <vt:lpwstr>Adobe Illustrator 28.5 (Macintosh)</vt:lpwstr>
  </property>
  <property fmtid="{D5CDD505-2E9C-101B-9397-08002B2CF9AE}" pid="4" name="CreatorVersion">
    <vt:lpwstr>21.0.0</vt:lpwstr>
  </property>
  <property fmtid="{D5CDD505-2E9C-101B-9397-08002B2CF9AE}" pid="5" name="GTS_PDFXVersion">
    <vt:lpwstr>PDF/X-4</vt:lpwstr>
  </property>
  <property fmtid="{D5CDD505-2E9C-101B-9397-08002B2CF9AE}" pid="6" name="LastSaved">
    <vt:filetime>2024-06-11T00:00:00Z</vt:filetime>
  </property>
  <property fmtid="{D5CDD505-2E9C-101B-9397-08002B2CF9AE}" pid="7" name="Producer">
    <vt:lpwstr>Adobe PDF library 17.00</vt:lpwstr>
  </property>
  <property fmtid="{D5CDD505-2E9C-101B-9397-08002B2CF9AE}" pid="8" name="DLPManualFileClassification">
    <vt:lpwstr>{1A067545-A4E2-4FA1-8094-0D7902669705}</vt:lpwstr>
  </property>
  <property fmtid="{D5CDD505-2E9C-101B-9397-08002B2CF9AE}" pid="9" name="DLPManualFileClassificationLastModifiedBy">
    <vt:lpwstr>ETHNOLEASE\gkioleides</vt:lpwstr>
  </property>
  <property fmtid="{D5CDD505-2E9C-101B-9397-08002B2CF9AE}" pid="10" name="DLPManualFileClassificationLastModificationDate">
    <vt:lpwstr>1718699469</vt:lpwstr>
  </property>
  <property fmtid="{D5CDD505-2E9C-101B-9397-08002B2CF9AE}" pid="11" name="DLPManualFileClassificationVersion">
    <vt:lpwstr>11.6.500.17</vt:lpwstr>
  </property>
</Properties>
</file>